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E641B7-CA85-4E4D-836A-112C138716B4}">
  <a:tblStyle styleId="{9CE641B7-CA85-4E4D-836A-112C138716B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508CEBC-DF0A-46E6-BA9C-CDCC8197F22C}"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373ccfd6f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373ccfd6f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373ccfd6f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373ccfd6f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5470553e72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5470553e72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5470553e72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5470553e72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Recon3d añadir imagenes, modelo gen</a:t>
            </a:r>
            <a:r>
              <a:rPr lang="es"/>
              <a:t>érico que contiene datos de reacciones, metabolitos, datos omicos, modelo personaliza,</a:t>
            </a:r>
            <a:br>
              <a:rPr lang="es"/>
            </a:br>
            <a:r>
              <a:rPr lang="es">
                <a:solidFill>
                  <a:schemeClr val="dk1"/>
                </a:solidFill>
              </a:rPr>
              <a:t>Estoy utilizando el modelo </a:t>
            </a:r>
            <a:r>
              <a:rPr b="1" lang="es">
                <a:solidFill>
                  <a:schemeClr val="dk1"/>
                </a:solidFill>
              </a:rPr>
              <a:t>Recon3D</a:t>
            </a:r>
            <a:r>
              <a:rPr lang="es">
                <a:solidFill>
                  <a:schemeClr val="dk1"/>
                </a:solidFill>
              </a:rPr>
              <a:t>, un modelo metabólico humano a escala genómica, y lo estoy adaptando al contexto de </a:t>
            </a:r>
            <a:r>
              <a:rPr b="1" lang="es">
                <a:solidFill>
                  <a:schemeClr val="dk1"/>
                </a:solidFill>
              </a:rPr>
              <a:t>cáncer de mama</a:t>
            </a:r>
            <a:r>
              <a:rPr lang="es">
                <a:solidFill>
                  <a:schemeClr val="dk1"/>
                </a:solidFill>
              </a:rPr>
              <a:t> mediante la integración de datos </a:t>
            </a:r>
            <a:r>
              <a:rPr b="1" lang="es">
                <a:solidFill>
                  <a:schemeClr val="dk1"/>
                </a:solidFill>
              </a:rPr>
              <a:t>transcriptómicos</a:t>
            </a:r>
            <a:r>
              <a:rPr lang="es">
                <a:solidFill>
                  <a:schemeClr val="dk1"/>
                </a:solidFill>
              </a:rPr>
              <a:t> y un conjunto de </a:t>
            </a:r>
            <a:r>
              <a:rPr b="1" lang="es">
                <a:solidFill>
                  <a:schemeClr val="dk1"/>
                </a:solidFill>
              </a:rPr>
              <a:t>108 genes clave asociados al cáncer</a:t>
            </a:r>
            <a:r>
              <a:rPr lang="es">
                <a:solidFill>
                  <a:schemeClr val="dk1"/>
                </a:solidFill>
              </a:rPr>
              <a:t>, generando un modelo metabólico </a:t>
            </a:r>
            <a:r>
              <a:rPr b="1" lang="es">
                <a:solidFill>
                  <a:schemeClr val="dk1"/>
                </a:solidFill>
              </a:rPr>
              <a:t>contextualizado</a:t>
            </a:r>
            <a:r>
              <a:rPr lang="es">
                <a:solidFill>
                  <a:schemeClr val="dk1"/>
                </a:solidFill>
              </a:rPr>
              <a:t> y </a:t>
            </a:r>
            <a:r>
              <a:rPr b="1" lang="es">
                <a:solidFill>
                  <a:schemeClr val="dk1"/>
                </a:solidFill>
              </a:rPr>
              <a:t>específico de tejido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5470553e72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5470553e72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5470553e72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5470553e72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53720048ca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53720048ca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5470553e72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5470553e72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5a5ac1977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5a5ac1977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5470553e72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5470553e72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53720048c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53720048c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595959"/>
                </a:solidFill>
              </a:rPr>
              <a:t>L</a:t>
            </a:r>
            <a:r>
              <a:rPr lang="es" sz="1200">
                <a:solidFill>
                  <a:srgbClr val="595959"/>
                </a:solidFill>
              </a:rPr>
              <a:t>a oncología convencional es aquella que define los cánceres según el órgano en el cual se originan (cáncer de colon, cáncer de mama, cáncer de pulmón, etc.), la oncología de precisión define los cánceres según sus causas moleculares, además de los signos y síntomas tradicionales. </a:t>
            </a:r>
            <a:endParaRPr sz="1200">
              <a:solidFill>
                <a:srgbClr val="595959"/>
              </a:solidFill>
            </a:endParaRPr>
          </a:p>
          <a:p>
            <a:pPr indent="0" lvl="0" marL="0" rtl="0" algn="l">
              <a:lnSpc>
                <a:spcPct val="115000"/>
              </a:lnSpc>
              <a:spcBef>
                <a:spcPts val="1200"/>
              </a:spcBef>
              <a:spcAft>
                <a:spcPts val="0"/>
              </a:spcAft>
              <a:buNone/>
            </a:pPr>
            <a:r>
              <a:rPr lang="es" sz="1200">
                <a:solidFill>
                  <a:srgbClr val="595959"/>
                </a:solidFill>
              </a:rPr>
              <a:t>cancer:</a:t>
            </a:r>
            <a:endParaRPr sz="1200">
              <a:solidFill>
                <a:srgbClr val="595959"/>
              </a:solidFill>
            </a:endParaRPr>
          </a:p>
          <a:p>
            <a:pPr indent="0" lvl="0" marL="0" rtl="0" algn="l">
              <a:spcBef>
                <a:spcPts val="1200"/>
              </a:spcBef>
              <a:spcAft>
                <a:spcPts val="0"/>
              </a:spcAft>
              <a:buNone/>
            </a:pPr>
            <a:r>
              <a:rPr lang="es" sz="1200"/>
              <a:t>El desarrollo de la oncología de precisión (Ciardello, 2014) ha sido posible gracias a los grandes avances en la tecnología de biología molecular de los últimos 30 años, y la posibilidad de hallar dianas moleculares contra los cuales se dirigen fármacos concretos. Inicialmente, cada alteración molecular se asoció a uno o varios fármacos</a:t>
            </a: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5470553e72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5470553e72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5470553e72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5470553e72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5470553e72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5470553e72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600"/>
              </a:spcBef>
              <a:spcAft>
                <a:spcPts val="0"/>
              </a:spcAft>
              <a:buClr>
                <a:srgbClr val="1F1F1F"/>
              </a:buClr>
              <a:buSzPts val="1100"/>
              <a:buFont typeface="Times New Roman"/>
              <a:buChar char="●"/>
            </a:pPr>
            <a:r>
              <a:rPr lang="es">
                <a:solidFill>
                  <a:srgbClr val="1F1F1F"/>
                </a:solidFill>
                <a:highlight>
                  <a:schemeClr val="lt1"/>
                </a:highlight>
                <a:latin typeface="Times New Roman"/>
                <a:ea typeface="Times New Roman"/>
                <a:cs typeface="Times New Roman"/>
                <a:sym typeface="Times New Roman"/>
              </a:rPr>
              <a:t>Todos los clústeres están altamente dominados por mujeres (&gt;97%), sugiriendo que el análisis está enfocado en cáncer de mama. La mayoría en todos los clústeres están en postmenopausia, pero el patrón de distribución sugiere que los estados menopáusicos se relacionan con tipos específicos de tumores, principalmente luminales (LumA y LumB). Étnico y perfil molecular:</a:t>
            </a:r>
            <a:endParaRPr>
              <a:solidFill>
                <a:srgbClr val="1F1F1F"/>
              </a:solidFill>
              <a:highlight>
                <a:schemeClr val="lt1"/>
              </a:highlight>
              <a:latin typeface="Times New Roman"/>
              <a:ea typeface="Times New Roman"/>
              <a:cs typeface="Times New Roman"/>
              <a:sym typeface="Times New Roman"/>
            </a:endParaRPr>
          </a:p>
          <a:p>
            <a:pPr indent="-298450" lvl="0" marL="457200" rtl="0" algn="l">
              <a:lnSpc>
                <a:spcPct val="115000"/>
              </a:lnSpc>
              <a:spcBef>
                <a:spcPts val="0"/>
              </a:spcBef>
              <a:spcAft>
                <a:spcPts val="0"/>
              </a:spcAft>
              <a:buClr>
                <a:srgbClr val="1F1F1F"/>
              </a:buClr>
              <a:buSzPts val="1100"/>
              <a:buFont typeface="Times New Roman"/>
              <a:buChar char="●"/>
            </a:pPr>
            <a:r>
              <a:rPr lang="es">
                <a:solidFill>
                  <a:srgbClr val="1F1F1F"/>
                </a:solidFill>
                <a:highlight>
                  <a:schemeClr val="lt1"/>
                </a:highlight>
                <a:latin typeface="Times New Roman"/>
                <a:ea typeface="Times New Roman"/>
                <a:cs typeface="Times New Roman"/>
                <a:sym typeface="Times New Roman"/>
              </a:rPr>
              <a:t>Los clústeres 0 y 3 corresponden predominantemente a individuos de ascendencia europea, con perfiles hormonales y moleculares típicos de cáncer de mama luminal (ER+, PR+). Los clústeres 1 y 2 muestran mayor diversidad racial, con fuerte presencia de individuos de ascendencia africana y East Asian, vinculados con subtipos de cáncer más agresivos (por ejemplo, Basal y Her2), indicando que la etnia puede estar relacionada con ciertos perfiles moleculares y histopatológicos. Tipo de tumor y biomarcadores:</a:t>
            </a:r>
            <a:endParaRPr>
              <a:solidFill>
                <a:srgbClr val="1F1F1F"/>
              </a:solidFill>
              <a:highlight>
                <a:schemeClr val="lt1"/>
              </a:highlight>
              <a:latin typeface="Times New Roman"/>
              <a:ea typeface="Times New Roman"/>
              <a:cs typeface="Times New Roman"/>
              <a:sym typeface="Times New Roman"/>
            </a:endParaRPr>
          </a:p>
          <a:p>
            <a:pPr indent="-298450" lvl="0" marL="457200" rtl="0" algn="l">
              <a:lnSpc>
                <a:spcPct val="115000"/>
              </a:lnSpc>
              <a:spcBef>
                <a:spcPts val="0"/>
              </a:spcBef>
              <a:spcAft>
                <a:spcPts val="0"/>
              </a:spcAft>
              <a:buClr>
                <a:srgbClr val="1F1F1F"/>
              </a:buClr>
              <a:buSzPts val="1100"/>
              <a:buFont typeface="Times New Roman"/>
              <a:buChar char="●"/>
            </a:pPr>
            <a:r>
              <a:rPr lang="es">
                <a:solidFill>
                  <a:srgbClr val="1F1F1F"/>
                </a:solidFill>
                <a:highlight>
                  <a:schemeClr val="lt1"/>
                </a:highlight>
                <a:latin typeface="Times New Roman"/>
                <a:ea typeface="Times New Roman"/>
                <a:cs typeface="Times New Roman"/>
                <a:sym typeface="Times New Roman"/>
              </a:rPr>
              <a:t>La presencia casi universal de tumores ER+ en todos los clústeres se correlaciona con una alta proporción de cáncer luminal (LumA, LumB). Esto puede influir en el pronóstico y en las opciones terapéuticas. Los que tienen más cáncer Basal (clúster 1), presentan mayor proporción de Subtipo Basal y Her2, relacionados con una mayor agresividad y peor pronóstico, y una menor expresión hormonal. Tipo de cáncer y subtipos moleculares:</a:t>
            </a:r>
            <a:endParaRPr>
              <a:solidFill>
                <a:srgbClr val="1F1F1F"/>
              </a:solidFill>
              <a:highlight>
                <a:schemeClr val="lt1"/>
              </a:highlight>
              <a:latin typeface="Times New Roman"/>
              <a:ea typeface="Times New Roman"/>
              <a:cs typeface="Times New Roman"/>
              <a:sym typeface="Times New Roman"/>
            </a:endParaRPr>
          </a:p>
          <a:p>
            <a:pPr indent="-298450" lvl="0" marL="457200" rtl="0" algn="l">
              <a:lnSpc>
                <a:spcPct val="115000"/>
              </a:lnSpc>
              <a:spcBef>
                <a:spcPts val="0"/>
              </a:spcBef>
              <a:spcAft>
                <a:spcPts val="0"/>
              </a:spcAft>
              <a:buClr>
                <a:srgbClr val="1F1F1F"/>
              </a:buClr>
              <a:buSzPts val="1100"/>
              <a:buFont typeface="Times New Roman"/>
              <a:buChar char="●"/>
            </a:pPr>
            <a:r>
              <a:rPr lang="es">
                <a:solidFill>
                  <a:srgbClr val="1F1F1F"/>
                </a:solidFill>
                <a:highlight>
                  <a:schemeClr val="lt1"/>
                </a:highlight>
                <a:latin typeface="Times New Roman"/>
                <a:ea typeface="Times New Roman"/>
                <a:cs typeface="Times New Roman"/>
                <a:sym typeface="Times New Roman"/>
              </a:rPr>
              <a:t>La alta frecuencia de IDC en todos los grupos, especialmente en 1 y 3, está asociada con perfiles específicos de subtipos, siendo luminal en los clústeres europeos, y más variados en los racialmente diversos. La presencia de variantes raras (neuroendocrino, pleomórfico) es más dispersa, pero su baja proporción indica que no son predominantes en estos clústeres. Estado de supervivencia y características clínicas:</a:t>
            </a:r>
            <a:endParaRPr>
              <a:solidFill>
                <a:srgbClr val="1F1F1F"/>
              </a:solidFill>
              <a:highlight>
                <a:schemeClr val="lt1"/>
              </a:highlight>
              <a:latin typeface="Times New Roman"/>
              <a:ea typeface="Times New Roman"/>
              <a:cs typeface="Times New Roman"/>
              <a:sym typeface="Times New Roman"/>
            </a:endParaRPr>
          </a:p>
          <a:p>
            <a:pPr indent="-298450" lvl="0" marL="457200" rtl="0" algn="l">
              <a:lnSpc>
                <a:spcPct val="115000"/>
              </a:lnSpc>
              <a:spcBef>
                <a:spcPts val="0"/>
              </a:spcBef>
              <a:spcAft>
                <a:spcPts val="0"/>
              </a:spcAft>
              <a:buClr>
                <a:srgbClr val="1F1F1F"/>
              </a:buClr>
              <a:buSzPts val="1100"/>
              <a:buFont typeface="Times New Roman"/>
              <a:buChar char="●"/>
            </a:pPr>
            <a:r>
              <a:rPr lang="es">
                <a:solidFill>
                  <a:srgbClr val="1F1F1F"/>
                </a:solidFill>
                <a:highlight>
                  <a:schemeClr val="lt1"/>
                </a:highlight>
                <a:latin typeface="Times New Roman"/>
                <a:ea typeface="Times New Roman"/>
                <a:cs typeface="Times New Roman"/>
                <a:sym typeface="Times New Roman"/>
              </a:rPr>
              <a:t>Los clústeres con perfiles más agresivos (como el 1, con mayor presencia de Subtypes Her2 y Basal) también muestran tasas ligeramente mayores de mortalidad (más fallecidos), sugiriendo una relación entre perfil molecular, agresividad tumoral y pronóstico. Diversidad genética y perfil demográfico:</a:t>
            </a:r>
            <a:endParaRPr>
              <a:solidFill>
                <a:srgbClr val="1F1F1F"/>
              </a:solidFill>
              <a:highlight>
                <a:schemeClr val="lt1"/>
              </a:highlight>
              <a:latin typeface="Times New Roman"/>
              <a:ea typeface="Times New Roman"/>
              <a:cs typeface="Times New Roman"/>
              <a:sym typeface="Times New Roman"/>
            </a:endParaRPr>
          </a:p>
          <a:p>
            <a:pPr indent="-298450" lvl="0" marL="457200" rtl="0" algn="l">
              <a:lnSpc>
                <a:spcPct val="115000"/>
              </a:lnSpc>
              <a:spcBef>
                <a:spcPts val="0"/>
              </a:spcBef>
              <a:spcAft>
                <a:spcPts val="0"/>
              </a:spcAft>
              <a:buClr>
                <a:srgbClr val="1F1F1F"/>
              </a:buClr>
              <a:buSzPts val="1100"/>
              <a:buFont typeface="Times New Roman"/>
              <a:buChar char="●"/>
            </a:pPr>
            <a:r>
              <a:rPr lang="es">
                <a:solidFill>
                  <a:srgbClr val="1F1F1F"/>
                </a:solidFill>
                <a:highlight>
                  <a:schemeClr val="lt1"/>
                </a:highlight>
                <a:latin typeface="Times New Roman"/>
                <a:ea typeface="Times New Roman"/>
                <a:cs typeface="Times New Roman"/>
                <a:sym typeface="Times New Roman"/>
              </a:rPr>
              <a:t>La diversidad racial y de antecedentes genéticos en los clústeres 1 y 2 está relacionada con perfiles más variados de cáncer, posiblemente reflejando diferencias en etología, acceso a diagnóstico y respuesta a tratamientos.</a:t>
            </a:r>
            <a:endParaRPr>
              <a:solidFill>
                <a:srgbClr val="1F1F1F"/>
              </a:solidFill>
              <a:highlight>
                <a:schemeClr val="lt1"/>
              </a:highlight>
              <a:latin typeface="Times New Roman"/>
              <a:ea typeface="Times New Roman"/>
              <a:cs typeface="Times New Roman"/>
              <a:sym typeface="Times New Roman"/>
            </a:endParaRPr>
          </a:p>
          <a:p>
            <a:pPr indent="0" lvl="0" marL="0" rtl="0" algn="l">
              <a:spcBef>
                <a:spcPts val="600"/>
              </a:spcBef>
              <a:spcAft>
                <a:spcPts val="0"/>
              </a:spcAft>
              <a:buClr>
                <a:schemeClr val="dk1"/>
              </a:buClr>
              <a:buSzPts val="1100"/>
              <a:buFont typeface="Arial"/>
              <a:buNone/>
            </a:pPr>
            <a:r>
              <a:t/>
            </a:r>
            <a:endParaRPr sz="1800">
              <a:solidFill>
                <a:srgbClr val="595959"/>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5470553e72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5470553e72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3a2b419d0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3a2b419d0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5470553e72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5470553e72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Calculo de flujos, pacientes enfermos, similares flujos en comparaci</a:t>
            </a:r>
            <a:r>
              <a:rPr lang="es"/>
              <a:t>ón a pacientes sanos.</a:t>
            </a:r>
            <a:br>
              <a:rPr lang="es"/>
            </a:br>
            <a:r>
              <a:rPr lang="es"/>
              <a:t>1000 vectores de flujo</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3a2b419d0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3a2b419d0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53720048ca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53720048c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5470553e7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5470553e7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373ccfd6f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373ccfd6f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5470553e7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5470553e7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t>Conocer y describir los mecanismos fisiopatológicos del cáncer representa una tarea compleja. El término “cáncer” agrupa entidades clónicas de diverso origen, como el cáncer de mama, neuroblastomas, osteosarcomas o leucemias, entre otras. A pesar de sus distintas manifestaciones clínicas, ha sido posible establecer ciertos principios comunes que se observan en las diferentes entidades, cuya comprensión ha avanzado gracias al desarrollo de tecnologías biomédicas.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s" sz="1300"/>
              <a:t>Desde los primeros estudios sobre esta enfermedad, en 1838, se describió que el tejido canceroso estaba conformado por células con morfología alterada, y se planteó que la causa del cáncer radicaba en lesiones celulares. En la actualidad, el cáncer se entiende como un trastorno caracterizado por la proliferación anormal de células, que da lugar a agregados capaces de invadir tejidos vecinos, nutrirse del organismo y alterar su fisiología.</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s" sz="1300"/>
              <a:t>Además, estas células pueden migrar a otros órganos, donde encuentran nichos adecuados para continuar su crecimiento, dando origen a metástasis, un proceso que representa una de las principales complicaciones clínicas del cáncer.</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s" sz="1300"/>
              <a:t>El cáncer es la segunda causa de muerte en el mundo; en 2018 ocasionó 9,6 millones de defunciones, o sea una de cada seis.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s" sz="1300"/>
              <a:t>Los tipos de cáncer más comunes en los hombres son: pulmonar, prostático, colorrectal, estomacal y hepático, y los más comunes entre las mujeres son el mamario, colorrectal, pulmonar, cervical y tiroideo.</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s" sz="1300"/>
              <a:t>La carga de morbilidad por cáncer sigue aumentando en todo el mundo, y ello genera una enorme tensión física, emocional y financiera para las familias, las comunidades y los sistemas de salud. Muchos sistemas de salud de países de ingresos bajos y medianos están muy poco preparados para gestionar esa carga de morbilidad, y un gran número de pacientes de cáncer de todo el mundo carecen de acceso oportuno a medios de diagnóstico y tratamiento de calidad. En los países cuyos sistemas de salud son robustos, las tasas de supervivencia para muchos tipos de cáncer están mejorando gracias al buen acceso a la detección precoz, el tratamiento de calidad y la atención de los supervivientes.</a:t>
            </a:r>
            <a:endParaRPr sz="1300"/>
          </a:p>
          <a:p>
            <a:pPr indent="0" lvl="0" marL="0" rtl="0" algn="l">
              <a:spcBef>
                <a:spcPts val="0"/>
              </a:spcBef>
              <a:spcAft>
                <a:spcPts val="0"/>
              </a:spcAft>
              <a:buNone/>
            </a:pPr>
            <a:r>
              <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53720048c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53720048c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53720048c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53720048c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5470553e72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5470553e72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t>Conocer y describir los mecanismos fisiopatológicos del cáncer representa una tarea compleja. El término “cáncer” agrupa entidades clónicas de diverso origen, como el cáncer de mama, neuroblastomas, osteosarcomas o leucemias, entre otras. A pesar de sus distintas manifestaciones clínicas, ha sido posible establecer ciertos principios comunes que se observan en las diferentes entidades, cuya comprensión ha avanzado gracias al desarrollo de tecnologías biomédicas.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s" sz="1300"/>
              <a:t>Desde los primeros estudios sobre esta enfermedad, en 1838, se describió que el tejido canceroso estaba conformado por células con morfología alterada, y se planteó que la causa del cáncer radicaba en lesiones celulares. En la actualidad, el cáncer se entiende como un trastorno caracterizado por la proliferación anormal de células, que da lugar a agregados capaces de invadir tejidos vecinos, nutrirse del organismo y alterar su fisiología.</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s" sz="1300"/>
              <a:t>Además, estas células pueden migrar a otros órganos, donde encuentran nichos adecuados para continuar su crecimiento, dando origen a metástasis, un proceso que representa una de las principales complicaciones clínicas del cáncer.</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s" sz="1300"/>
              <a:t>El cáncer es la segunda causa de muerte en el mundo; en 2018 ocasionó 9,6 millones de defunciones, o sea una de cada seis.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s" sz="1300"/>
              <a:t>Los tipos de cáncer más comunes en los hombres son: pulmonar, prostático, colorrectal, estomacal y hepático, y los más comunes entre las mujeres son el mamario, colorrectal, pulmonar, cervical y tiroideo.</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s" sz="1300"/>
              <a:t>La carga de morbilidad por cáncer sigue aumentando en todo el mundo, y ello genera una enorme tensión física, emocional y financiera para las familias, las comunidades y los sistemas de salud. Muchos sistemas de salud de países de ingresos bajos y medianos están muy poco preparados para gestionar esa carga de morbilidad, y un gran número de pacientes de cáncer de todo el mundo carecen de acceso oportuno a medios de diagnóstico y tratamiento de calidad. En los países cuyos sistemas de salud son robustos, las tasas de supervivencia para muchos tipos de cáncer están mejorando gracias al buen acceso a la detección precoz, el tratamiento de calidad y la atención de los supervivientes.</a:t>
            </a:r>
            <a:endParaRPr sz="1300"/>
          </a:p>
          <a:p>
            <a:pPr indent="0" lvl="0" marL="0" rtl="0" algn="l">
              <a:spcBef>
                <a:spcPts val="0"/>
              </a:spcBef>
              <a:spcAft>
                <a:spcPts val="0"/>
              </a:spcAft>
              <a:buNone/>
            </a:pPr>
            <a:r>
              <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5470553e72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5470553e72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595959"/>
                </a:solidFill>
              </a:rPr>
              <a:t>La oncología convencional es aquella que define los cánceres según el órgano en el cual se originan (cáncer de colon, cáncer de mama, cáncer de pulmón, etc.), la oncología de precisión define los cánceres según sus causas moleculares, además de los signos y síntomas tradicionales. </a:t>
            </a:r>
            <a:endParaRPr sz="1200">
              <a:solidFill>
                <a:srgbClr val="595959"/>
              </a:solidFill>
            </a:endParaRPr>
          </a:p>
          <a:p>
            <a:pPr indent="0" lvl="0" marL="0" rtl="0" algn="l">
              <a:lnSpc>
                <a:spcPct val="115000"/>
              </a:lnSpc>
              <a:spcBef>
                <a:spcPts val="1200"/>
              </a:spcBef>
              <a:spcAft>
                <a:spcPts val="0"/>
              </a:spcAft>
              <a:buNone/>
            </a:pPr>
            <a:r>
              <a:rPr lang="es" sz="1200">
                <a:solidFill>
                  <a:srgbClr val="595959"/>
                </a:solidFill>
              </a:rPr>
              <a:t>cancer:</a:t>
            </a:r>
            <a:endParaRPr sz="1200">
              <a:solidFill>
                <a:srgbClr val="595959"/>
              </a:solidFill>
            </a:endParaRPr>
          </a:p>
          <a:p>
            <a:pPr indent="0" lvl="0" marL="0" rtl="0" algn="l">
              <a:spcBef>
                <a:spcPts val="1200"/>
              </a:spcBef>
              <a:spcAft>
                <a:spcPts val="0"/>
              </a:spcAft>
              <a:buNone/>
            </a:pPr>
            <a:r>
              <a:rPr lang="es" sz="1200"/>
              <a:t>El desarrollo de la oncología de precisión (Ciardello, 2014) ha sido posible gracias a los grandes avances en la tecnología de biología molecular de los últimos 30 años, y la posibilidad de hallar dianas moleculares contra los cuales se dirigen fármacos concretos. Inicialmente, cada alteración molecular se asoció a uno o varios fármacos</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5470553e72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5470553e72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3a2b419d0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3a2b419d0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dentro del espacio son los posibles estados de una celula, que esta mediado por los genes del sistema biologico, un punto en particular.</a:t>
            </a:r>
            <a:br>
              <a:rPr lang="es"/>
            </a:br>
            <a:r>
              <a:rPr lang="es"/>
              <a:t>hipoxia, estres </a:t>
            </a:r>
            <a:r>
              <a:rPr lang="es"/>
              <a:t>oxidativo</a:t>
            </a:r>
            <a:r>
              <a:rPr lang="es"/>
              <a:t>, hiperlucemia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3a2b419d0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3a2b419d0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3158b1b46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3158b1b46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16.png"/><Relationship Id="rId8"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25.png"/><Relationship Id="rId6" Type="http://schemas.openxmlformats.org/officeDocument/2006/relationships/image" Target="../media/image30.png"/><Relationship Id="rId7"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28.png"/><Relationship Id="rId5" Type="http://schemas.openxmlformats.org/officeDocument/2006/relationships/image" Target="../media/image34.png"/><Relationship Id="rId6"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hyperlink" Target="https://colab.research.google.com/drive/1A1W0icxMlUsQjfJ-B4tRsTd_iincePWa?usp=shar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1372500" y="1638775"/>
            <a:ext cx="6399000" cy="14322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lang="es" sz="2800">
                <a:latin typeface="Times New Roman"/>
                <a:ea typeface="Times New Roman"/>
                <a:cs typeface="Times New Roman"/>
                <a:sym typeface="Times New Roman"/>
              </a:rPr>
              <a:t>Oncología de Precisión para Tratamiento de </a:t>
            </a:r>
            <a:r>
              <a:rPr lang="es" sz="2800">
                <a:latin typeface="Times New Roman"/>
                <a:ea typeface="Times New Roman"/>
                <a:cs typeface="Times New Roman"/>
                <a:sym typeface="Times New Roman"/>
              </a:rPr>
              <a:t>Cáncer</a:t>
            </a:r>
            <a:r>
              <a:rPr lang="es" sz="2800">
                <a:latin typeface="Times New Roman"/>
                <a:ea typeface="Times New Roman"/>
                <a:cs typeface="Times New Roman"/>
                <a:sym typeface="Times New Roman"/>
              </a:rPr>
              <a:t> de Mama</a:t>
            </a:r>
            <a:endParaRPr sz="2800">
              <a:solidFill>
                <a:srgbClr val="000000"/>
              </a:solidFill>
              <a:latin typeface="Times New Roman"/>
              <a:ea typeface="Times New Roman"/>
              <a:cs typeface="Times New Roman"/>
              <a:sym typeface="Times New Roman"/>
            </a:endParaRPr>
          </a:p>
        </p:txBody>
      </p:sp>
      <p:sp>
        <p:nvSpPr>
          <p:cNvPr id="55" name="Google Shape;55;p13"/>
          <p:cNvSpPr txBox="1"/>
          <p:nvPr/>
        </p:nvSpPr>
        <p:spPr>
          <a:xfrm>
            <a:off x="102300" y="3959900"/>
            <a:ext cx="4920300" cy="10911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500"/>
              </a:spcAft>
              <a:buNone/>
            </a:pPr>
            <a:r>
              <a:t/>
            </a:r>
            <a:endParaRPr sz="900">
              <a:solidFill>
                <a:srgbClr val="595959"/>
              </a:solidFill>
            </a:endParaRPr>
          </a:p>
        </p:txBody>
      </p:sp>
      <p:sp>
        <p:nvSpPr>
          <p:cNvPr id="56" name="Google Shape;56;p13"/>
          <p:cNvSpPr txBox="1"/>
          <p:nvPr/>
        </p:nvSpPr>
        <p:spPr>
          <a:xfrm>
            <a:off x="40050" y="380850"/>
            <a:ext cx="90639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a:solidFill>
                  <a:srgbClr val="000000"/>
                </a:solidFill>
                <a:latin typeface="Times New Roman"/>
                <a:ea typeface="Times New Roman"/>
                <a:cs typeface="Times New Roman"/>
                <a:sym typeface="Times New Roman"/>
              </a:rPr>
              <a:t>UNIVERSI</a:t>
            </a:r>
            <a:r>
              <a:rPr lang="es" sz="1500">
                <a:latin typeface="Times New Roman"/>
                <a:ea typeface="Times New Roman"/>
                <a:cs typeface="Times New Roman"/>
                <a:sym typeface="Times New Roman"/>
              </a:rPr>
              <a:t>DAD</a:t>
            </a:r>
            <a:r>
              <a:rPr lang="es" sz="1500">
                <a:solidFill>
                  <a:srgbClr val="000000"/>
                </a:solidFill>
                <a:latin typeface="Times New Roman"/>
                <a:ea typeface="Times New Roman"/>
                <a:cs typeface="Times New Roman"/>
                <a:sym typeface="Times New Roman"/>
              </a:rPr>
              <a:t> </a:t>
            </a:r>
            <a:r>
              <a:rPr lang="es" sz="1500">
                <a:latin typeface="Times New Roman"/>
                <a:ea typeface="Times New Roman"/>
                <a:cs typeface="Times New Roman"/>
                <a:sym typeface="Times New Roman"/>
              </a:rPr>
              <a:t>DE</a:t>
            </a:r>
            <a:r>
              <a:rPr lang="es" sz="1500">
                <a:solidFill>
                  <a:srgbClr val="000000"/>
                </a:solidFill>
                <a:latin typeface="Times New Roman"/>
                <a:ea typeface="Times New Roman"/>
                <a:cs typeface="Times New Roman"/>
                <a:sym typeface="Times New Roman"/>
              </a:rPr>
              <a:t> GUADALAJARA - CUCEI</a:t>
            </a:r>
            <a:endParaRPr sz="1500">
              <a:solidFill>
                <a:srgbClr val="000000"/>
              </a:solidFill>
              <a:latin typeface="Times New Roman"/>
              <a:ea typeface="Times New Roman"/>
              <a:cs typeface="Times New Roman"/>
              <a:sym typeface="Times New Roman"/>
            </a:endParaRPr>
          </a:p>
          <a:p>
            <a:pPr indent="0" lvl="0" marL="0" rtl="0" algn="ctr">
              <a:spcBef>
                <a:spcPts val="0"/>
              </a:spcBef>
              <a:spcAft>
                <a:spcPts val="0"/>
              </a:spcAft>
              <a:buNone/>
            </a:pPr>
            <a:r>
              <a:rPr lang="es" sz="1500">
                <a:solidFill>
                  <a:srgbClr val="000000"/>
                </a:solidFill>
                <a:latin typeface="Times New Roman"/>
                <a:ea typeface="Times New Roman"/>
                <a:cs typeface="Times New Roman"/>
                <a:sym typeface="Times New Roman"/>
              </a:rPr>
              <a:t>MCBCI-S</a:t>
            </a:r>
            <a:r>
              <a:rPr lang="es" sz="1500">
                <a:latin typeface="Times New Roman"/>
                <a:ea typeface="Times New Roman"/>
                <a:cs typeface="Times New Roman"/>
                <a:sym typeface="Times New Roman"/>
              </a:rPr>
              <a:t>EMINARIO DE TESIS l</a:t>
            </a:r>
            <a:r>
              <a:rPr lang="es" sz="1500">
                <a:solidFill>
                  <a:srgbClr val="000000"/>
                </a:solidFill>
                <a:latin typeface="Times New Roman"/>
                <a:ea typeface="Times New Roman"/>
                <a:cs typeface="Times New Roman"/>
                <a:sym typeface="Times New Roman"/>
              </a:rPr>
              <a:t> </a:t>
            </a:r>
            <a:endParaRPr sz="1500">
              <a:solidFill>
                <a:srgbClr val="000000"/>
              </a:solidFill>
              <a:latin typeface="Times New Roman"/>
              <a:ea typeface="Times New Roman"/>
              <a:cs typeface="Times New Roman"/>
              <a:sym typeface="Times New Roman"/>
            </a:endParaRPr>
          </a:p>
        </p:txBody>
      </p:sp>
      <p:sp>
        <p:nvSpPr>
          <p:cNvPr id="57" name="Google Shape;57;p13"/>
          <p:cNvSpPr txBox="1"/>
          <p:nvPr/>
        </p:nvSpPr>
        <p:spPr>
          <a:xfrm>
            <a:off x="102300" y="3174025"/>
            <a:ext cx="6280500" cy="18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b="1" lang="es" sz="1300">
                <a:latin typeface="Times New Roman"/>
                <a:ea typeface="Times New Roman"/>
                <a:cs typeface="Times New Roman"/>
                <a:sym typeface="Times New Roman"/>
              </a:rPr>
              <a:t>Comité Tutorial:</a:t>
            </a:r>
            <a:endParaRPr b="1" sz="13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b="1" lang="es" sz="1300">
                <a:solidFill>
                  <a:srgbClr val="000000"/>
                </a:solidFill>
                <a:latin typeface="Times New Roman"/>
                <a:ea typeface="Times New Roman"/>
                <a:cs typeface="Times New Roman"/>
                <a:sym typeface="Times New Roman"/>
              </a:rPr>
              <a:t>Director</a:t>
            </a:r>
            <a:r>
              <a:rPr lang="es" sz="1300">
                <a:solidFill>
                  <a:srgbClr val="000000"/>
                </a:solidFill>
                <a:latin typeface="Times New Roman"/>
                <a:ea typeface="Times New Roman"/>
                <a:cs typeface="Times New Roman"/>
                <a:sym typeface="Times New Roman"/>
              </a:rPr>
              <a:t>: </a:t>
            </a:r>
            <a:endParaRPr sz="13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s" sz="1300">
                <a:solidFill>
                  <a:srgbClr val="000000"/>
                </a:solidFill>
                <a:latin typeface="Times New Roman"/>
                <a:ea typeface="Times New Roman"/>
                <a:cs typeface="Times New Roman"/>
                <a:sym typeface="Times New Roman"/>
              </a:rPr>
              <a:t>Dr. Germán Andrés Preciat González</a:t>
            </a:r>
            <a:endParaRPr sz="13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b="1" lang="es" sz="1300">
                <a:solidFill>
                  <a:srgbClr val="000000"/>
                </a:solidFill>
                <a:latin typeface="Times New Roman"/>
                <a:ea typeface="Times New Roman"/>
                <a:cs typeface="Times New Roman"/>
                <a:sym typeface="Times New Roman"/>
              </a:rPr>
              <a:t>Codirector:  </a:t>
            </a:r>
            <a:endParaRPr b="1" sz="13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s" sz="1300">
                <a:solidFill>
                  <a:srgbClr val="000000"/>
                </a:solidFill>
                <a:latin typeface="Times New Roman"/>
                <a:ea typeface="Times New Roman"/>
                <a:cs typeface="Times New Roman"/>
                <a:sym typeface="Times New Roman"/>
              </a:rPr>
              <a:t>Dra. Martha Patricia Gallegos Arreola</a:t>
            </a:r>
            <a:endParaRPr sz="13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b="1" lang="es" sz="1300">
                <a:solidFill>
                  <a:srgbClr val="000000"/>
                </a:solidFill>
                <a:latin typeface="Times New Roman"/>
                <a:ea typeface="Times New Roman"/>
                <a:cs typeface="Times New Roman"/>
                <a:sym typeface="Times New Roman"/>
              </a:rPr>
              <a:t>Tutores: </a:t>
            </a:r>
            <a:endParaRPr b="1" sz="13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s" sz="1300">
                <a:solidFill>
                  <a:srgbClr val="000000"/>
                </a:solidFill>
                <a:latin typeface="Times New Roman"/>
                <a:ea typeface="Times New Roman"/>
                <a:cs typeface="Times New Roman"/>
                <a:sym typeface="Times New Roman"/>
              </a:rPr>
              <a:t>Dr. Ernesto Borrayo Carbajal, Dra. Ana María Puebla Pérez, Dra. Patricia Martins Conde</a:t>
            </a:r>
            <a:endParaRPr sz="1300">
              <a:solidFill>
                <a:srgbClr val="000000"/>
              </a:solidFill>
              <a:latin typeface="Times New Roman"/>
              <a:ea typeface="Times New Roman"/>
              <a:cs typeface="Times New Roman"/>
              <a:sym typeface="Times New Roman"/>
            </a:endParaRPr>
          </a:p>
        </p:txBody>
      </p:sp>
      <p:pic>
        <p:nvPicPr>
          <p:cNvPr id="58" name="Google Shape;58;p13"/>
          <p:cNvPicPr preferRelativeResize="0"/>
          <p:nvPr/>
        </p:nvPicPr>
        <p:blipFill>
          <a:blip r:embed="rId3">
            <a:alphaModFix/>
          </a:blip>
          <a:stretch>
            <a:fillRect/>
          </a:stretch>
        </p:blipFill>
        <p:spPr>
          <a:xfrm>
            <a:off x="207175" y="132549"/>
            <a:ext cx="637227" cy="865599"/>
          </a:xfrm>
          <a:prstGeom prst="rect">
            <a:avLst/>
          </a:prstGeom>
          <a:noFill/>
          <a:ln>
            <a:noFill/>
          </a:ln>
        </p:spPr>
      </p:pic>
      <p:pic>
        <p:nvPicPr>
          <p:cNvPr id="59" name="Google Shape;59;p13"/>
          <p:cNvPicPr preferRelativeResize="0"/>
          <p:nvPr/>
        </p:nvPicPr>
        <p:blipFill>
          <a:blip r:embed="rId4">
            <a:alphaModFix/>
          </a:blip>
          <a:stretch>
            <a:fillRect/>
          </a:stretch>
        </p:blipFill>
        <p:spPr>
          <a:xfrm>
            <a:off x="1032325" y="177126"/>
            <a:ext cx="548701" cy="776444"/>
          </a:xfrm>
          <a:prstGeom prst="rect">
            <a:avLst/>
          </a:prstGeom>
          <a:noFill/>
          <a:ln>
            <a:noFill/>
          </a:ln>
        </p:spPr>
      </p:pic>
      <p:sp>
        <p:nvSpPr>
          <p:cNvPr id="60" name="Google Shape;60;p13"/>
          <p:cNvSpPr txBox="1"/>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sz="1000">
                <a:solidFill>
                  <a:srgbClr val="595959"/>
                </a:solidFill>
              </a:rPr>
              <a:t>‹#›</a:t>
            </a:fld>
            <a:endParaRPr sz="1000">
              <a:solidFill>
                <a:srgbClr val="595959"/>
              </a:solidFill>
            </a:endParaRPr>
          </a:p>
        </p:txBody>
      </p:sp>
      <p:sp>
        <p:nvSpPr>
          <p:cNvPr id="61" name="Google Shape;61;p13"/>
          <p:cNvSpPr txBox="1"/>
          <p:nvPr/>
        </p:nvSpPr>
        <p:spPr>
          <a:xfrm>
            <a:off x="2773000" y="2735050"/>
            <a:ext cx="3654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00">
                <a:solidFill>
                  <a:srgbClr val="000000"/>
                </a:solidFill>
                <a:latin typeface="Times New Roman"/>
                <a:ea typeface="Times New Roman"/>
                <a:cs typeface="Times New Roman"/>
                <a:sym typeface="Times New Roman"/>
              </a:rPr>
              <a:t>Eduardo Ruiz Robles</a:t>
            </a:r>
            <a:endParaRPr sz="1300">
              <a:solidFill>
                <a:srgbClr val="000000"/>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s" sz="1300">
                <a:solidFill>
                  <a:schemeClr val="dk1"/>
                </a:solidFill>
                <a:latin typeface="Times New Roman"/>
                <a:ea typeface="Times New Roman"/>
                <a:cs typeface="Times New Roman"/>
                <a:sym typeface="Times New Roman"/>
              </a:rPr>
              <a:t>Ing. Biomédico </a:t>
            </a:r>
            <a:endParaRPr sz="1300">
              <a:latin typeface="Times New Roman"/>
              <a:ea typeface="Times New Roman"/>
              <a:cs typeface="Times New Roman"/>
              <a:sym typeface="Times New Roman"/>
            </a:endParaRPr>
          </a:p>
        </p:txBody>
      </p:sp>
      <p:sp>
        <p:nvSpPr>
          <p:cNvPr id="62" name="Google Shape;6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3" name="Google Shape;63;p13"/>
          <p:cNvSpPr txBox="1"/>
          <p:nvPr/>
        </p:nvSpPr>
        <p:spPr>
          <a:xfrm>
            <a:off x="7622038" y="380838"/>
            <a:ext cx="1592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dk1"/>
                </a:solidFill>
                <a:latin typeface="Times New Roman"/>
                <a:ea typeface="Times New Roman"/>
                <a:cs typeface="Times New Roman"/>
                <a:sym typeface="Times New Roman"/>
              </a:rPr>
              <a:t>05/2025</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ph idx="1" type="body"/>
          </p:nvPr>
        </p:nvSpPr>
        <p:spPr>
          <a:xfrm>
            <a:off x="311700" y="937288"/>
            <a:ext cx="8520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440"/>
              <a:buNone/>
            </a:pPr>
            <a:r>
              <a:rPr b="1" lang="es" sz="1220">
                <a:solidFill>
                  <a:schemeClr val="dk1"/>
                </a:solidFill>
                <a:latin typeface="Times New Roman"/>
                <a:ea typeface="Times New Roman"/>
                <a:cs typeface="Times New Roman"/>
                <a:sym typeface="Times New Roman"/>
              </a:rPr>
              <a:t>Objetivo general</a:t>
            </a:r>
            <a:endParaRPr b="1" sz="1220">
              <a:solidFill>
                <a:schemeClr val="dk1"/>
              </a:solidFill>
              <a:latin typeface="Times New Roman"/>
              <a:ea typeface="Times New Roman"/>
              <a:cs typeface="Times New Roman"/>
              <a:sym typeface="Times New Roman"/>
            </a:endParaRPr>
          </a:p>
          <a:p>
            <a:pPr indent="0" lvl="0" marL="0" rtl="0" algn="l">
              <a:lnSpc>
                <a:spcPct val="105000"/>
              </a:lnSpc>
              <a:spcBef>
                <a:spcPts val="1200"/>
              </a:spcBef>
              <a:spcAft>
                <a:spcPts val="0"/>
              </a:spcAft>
              <a:buSzPts val="440"/>
              <a:buNone/>
            </a:pPr>
            <a:r>
              <a:rPr lang="es" sz="1220">
                <a:solidFill>
                  <a:schemeClr val="dk1"/>
                </a:solidFill>
                <a:latin typeface="Times New Roman"/>
                <a:ea typeface="Times New Roman"/>
                <a:cs typeface="Times New Roman"/>
                <a:sym typeface="Times New Roman"/>
              </a:rPr>
              <a:t>Desarrollar modelos metabólicos a escala genómica (MEGs) personalizados que integren datos clínicos relevantes para analizar su relación con la progresión y/o pronóstico del cáncer en pacientes, empleando herramientas estadísticas y de machine learning</a:t>
            </a:r>
            <a:endParaRPr sz="1220">
              <a:solidFill>
                <a:schemeClr val="dk1"/>
              </a:solidFill>
              <a:latin typeface="Times New Roman"/>
              <a:ea typeface="Times New Roman"/>
              <a:cs typeface="Times New Roman"/>
              <a:sym typeface="Times New Roman"/>
            </a:endParaRPr>
          </a:p>
          <a:p>
            <a:pPr indent="0" lvl="0" marL="0" rtl="0" algn="l">
              <a:lnSpc>
                <a:spcPct val="105000"/>
              </a:lnSpc>
              <a:spcBef>
                <a:spcPts val="1200"/>
              </a:spcBef>
              <a:spcAft>
                <a:spcPts val="0"/>
              </a:spcAft>
              <a:buSzPts val="440"/>
              <a:buNone/>
            </a:pPr>
            <a:r>
              <a:rPr b="1" lang="es" sz="1220">
                <a:solidFill>
                  <a:schemeClr val="dk1"/>
                </a:solidFill>
                <a:latin typeface="Times New Roman"/>
                <a:ea typeface="Times New Roman"/>
                <a:cs typeface="Times New Roman"/>
                <a:sym typeface="Times New Roman"/>
              </a:rPr>
              <a:t>Meta 1:</a:t>
            </a:r>
            <a:r>
              <a:rPr lang="es" sz="1220">
                <a:solidFill>
                  <a:schemeClr val="dk1"/>
                </a:solidFill>
                <a:latin typeface="Times New Roman"/>
                <a:ea typeface="Times New Roman"/>
                <a:cs typeface="Times New Roman"/>
                <a:sym typeface="Times New Roman"/>
              </a:rPr>
              <a:t> Agrupación de pacientes mediante algoritmos de machine learning</a:t>
            </a:r>
            <a:endParaRPr sz="1220">
              <a:solidFill>
                <a:schemeClr val="dk1"/>
              </a:solidFill>
              <a:latin typeface="Times New Roman"/>
              <a:ea typeface="Times New Roman"/>
              <a:cs typeface="Times New Roman"/>
              <a:sym typeface="Times New Roman"/>
            </a:endParaRPr>
          </a:p>
          <a:p>
            <a:pPr indent="0" lvl="0" marL="0" rtl="0" algn="l">
              <a:lnSpc>
                <a:spcPct val="105000"/>
              </a:lnSpc>
              <a:spcBef>
                <a:spcPts val="1200"/>
              </a:spcBef>
              <a:spcAft>
                <a:spcPts val="0"/>
              </a:spcAft>
              <a:buSzPts val="440"/>
              <a:buNone/>
            </a:pPr>
            <a:r>
              <a:rPr lang="es" sz="1220">
                <a:solidFill>
                  <a:schemeClr val="dk1"/>
                </a:solidFill>
                <a:latin typeface="Times New Roman"/>
                <a:ea typeface="Times New Roman"/>
                <a:cs typeface="Times New Roman"/>
                <a:sym typeface="Times New Roman"/>
              </a:rPr>
              <a:t>Objetivo 1.1: Recolectar y preprocesar datos clínicos de pacientes con cáncer de mama para su integración en el análisis</a:t>
            </a:r>
            <a:endParaRPr sz="1220">
              <a:solidFill>
                <a:schemeClr val="dk1"/>
              </a:solidFill>
              <a:latin typeface="Times New Roman"/>
              <a:ea typeface="Times New Roman"/>
              <a:cs typeface="Times New Roman"/>
              <a:sym typeface="Times New Roman"/>
            </a:endParaRPr>
          </a:p>
          <a:p>
            <a:pPr indent="0" lvl="0" marL="0" rtl="0" algn="l">
              <a:lnSpc>
                <a:spcPct val="105000"/>
              </a:lnSpc>
              <a:spcBef>
                <a:spcPts val="1200"/>
              </a:spcBef>
              <a:spcAft>
                <a:spcPts val="0"/>
              </a:spcAft>
              <a:buSzPts val="440"/>
              <a:buNone/>
            </a:pPr>
            <a:r>
              <a:rPr lang="es" sz="1220">
                <a:solidFill>
                  <a:schemeClr val="dk1"/>
                </a:solidFill>
                <a:latin typeface="Times New Roman"/>
                <a:ea typeface="Times New Roman"/>
                <a:cs typeface="Times New Roman"/>
                <a:sym typeface="Times New Roman"/>
              </a:rPr>
              <a:t>Objetivo 1.2: Diseñar y construir modelos metabólicos a escala genómica (MEGs) personalizados que incorporen información clínica asociada a la progresión y/o pronóstico del cáncer</a:t>
            </a:r>
            <a:endParaRPr sz="1220">
              <a:solidFill>
                <a:schemeClr val="dk1"/>
              </a:solidFill>
              <a:latin typeface="Times New Roman"/>
              <a:ea typeface="Times New Roman"/>
              <a:cs typeface="Times New Roman"/>
              <a:sym typeface="Times New Roman"/>
            </a:endParaRPr>
          </a:p>
          <a:p>
            <a:pPr indent="0" lvl="0" marL="0" rtl="0" algn="l">
              <a:lnSpc>
                <a:spcPct val="105000"/>
              </a:lnSpc>
              <a:spcBef>
                <a:spcPts val="1200"/>
              </a:spcBef>
              <a:spcAft>
                <a:spcPts val="0"/>
              </a:spcAft>
              <a:buSzPts val="440"/>
              <a:buNone/>
            </a:pPr>
            <a:r>
              <a:rPr b="1" lang="es" sz="1220">
                <a:solidFill>
                  <a:schemeClr val="dk1"/>
                </a:solidFill>
                <a:latin typeface="Times New Roman"/>
                <a:ea typeface="Times New Roman"/>
                <a:cs typeface="Times New Roman"/>
                <a:sym typeface="Times New Roman"/>
              </a:rPr>
              <a:t>Meta 2: </a:t>
            </a:r>
            <a:r>
              <a:rPr lang="es" sz="1220">
                <a:solidFill>
                  <a:schemeClr val="dk1"/>
                </a:solidFill>
                <a:latin typeface="Times New Roman"/>
                <a:ea typeface="Times New Roman"/>
                <a:cs typeface="Times New Roman"/>
                <a:sym typeface="Times New Roman"/>
              </a:rPr>
              <a:t>Análisis avanzado y adaptación al microambiente tumoral</a:t>
            </a:r>
            <a:endParaRPr sz="1220">
              <a:solidFill>
                <a:schemeClr val="dk1"/>
              </a:solidFill>
              <a:latin typeface="Times New Roman"/>
              <a:ea typeface="Times New Roman"/>
              <a:cs typeface="Times New Roman"/>
              <a:sym typeface="Times New Roman"/>
            </a:endParaRPr>
          </a:p>
          <a:p>
            <a:pPr indent="0" lvl="0" marL="0" rtl="0" algn="l">
              <a:lnSpc>
                <a:spcPct val="105000"/>
              </a:lnSpc>
              <a:spcBef>
                <a:spcPts val="1200"/>
              </a:spcBef>
              <a:spcAft>
                <a:spcPts val="0"/>
              </a:spcAft>
              <a:buSzPts val="440"/>
              <a:buNone/>
            </a:pPr>
            <a:r>
              <a:rPr lang="es" sz="1220">
                <a:solidFill>
                  <a:schemeClr val="dk1"/>
                </a:solidFill>
                <a:latin typeface="Times New Roman"/>
                <a:ea typeface="Times New Roman"/>
                <a:cs typeface="Times New Roman"/>
                <a:sym typeface="Times New Roman"/>
              </a:rPr>
              <a:t>Objetivo 2.1: Adaptar los modelos metabólicos a las características específicas del microambiente tumoral para mejorar su precisión</a:t>
            </a:r>
            <a:endParaRPr sz="1220">
              <a:solidFill>
                <a:schemeClr val="dk1"/>
              </a:solidFill>
              <a:latin typeface="Times New Roman"/>
              <a:ea typeface="Times New Roman"/>
              <a:cs typeface="Times New Roman"/>
              <a:sym typeface="Times New Roman"/>
            </a:endParaRPr>
          </a:p>
          <a:p>
            <a:pPr indent="0" lvl="0" marL="0" rtl="0" algn="l">
              <a:lnSpc>
                <a:spcPct val="105000"/>
              </a:lnSpc>
              <a:spcBef>
                <a:spcPts val="1200"/>
              </a:spcBef>
              <a:spcAft>
                <a:spcPts val="1200"/>
              </a:spcAft>
              <a:buSzPts val="440"/>
              <a:buNone/>
            </a:pPr>
            <a:r>
              <a:rPr lang="es" sz="1220">
                <a:solidFill>
                  <a:schemeClr val="dk1"/>
                </a:solidFill>
                <a:latin typeface="Times New Roman"/>
                <a:ea typeface="Times New Roman"/>
                <a:cs typeface="Times New Roman"/>
                <a:sym typeface="Times New Roman"/>
              </a:rPr>
              <a:t>Objetivo 2.2: Realizar análisis estadísticos y aplicar modelos de machine learning, como SVM, redes neuronales y K-means, para identificar patrones y correlaciones en los datos clínicos</a:t>
            </a:r>
            <a:endParaRPr sz="1220">
              <a:solidFill>
                <a:schemeClr val="dk1"/>
              </a:solidFill>
              <a:latin typeface="Times New Roman"/>
              <a:ea typeface="Times New Roman"/>
              <a:cs typeface="Times New Roman"/>
              <a:sym typeface="Times New Roman"/>
            </a:endParaRPr>
          </a:p>
        </p:txBody>
      </p:sp>
      <p:sp>
        <p:nvSpPr>
          <p:cNvPr id="188" name="Google Shape;1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89" name="Google Shape;189;p22"/>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graphicFrame>
        <p:nvGraphicFramePr>
          <p:cNvPr id="190" name="Google Shape;190;p22"/>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latin typeface="Times New Roman"/>
                          <a:ea typeface="Times New Roman"/>
                          <a:cs typeface="Times New Roman"/>
                          <a:sym typeface="Times New Roman"/>
                        </a:rPr>
                        <a:t>Antecedentes</a:t>
                      </a:r>
                      <a:endParaRPr sz="1200">
                        <a:solidFill>
                          <a:srgbClr val="9E9E9E"/>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chemeClr val="dk1"/>
                          </a:solidFill>
                          <a:latin typeface="Times New Roman"/>
                          <a:ea typeface="Times New Roman"/>
                          <a:cs typeface="Times New Roman"/>
                          <a:sym typeface="Times New Roman"/>
                        </a:rPr>
                        <a:t>Objetivo</a:t>
                      </a:r>
                      <a:endParaRPr sz="1200">
                        <a:solidFill>
                          <a:schemeClr val="dk1"/>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Metodología</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Resultados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Conclusiones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191" name="Google Shape;191;p22"/>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p:nvPr/>
        </p:nvSpPr>
        <p:spPr>
          <a:xfrm>
            <a:off x="413868" y="1978270"/>
            <a:ext cx="6591600" cy="2238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7" name="Google Shape;197;p23"/>
          <p:cNvPicPr preferRelativeResize="0"/>
          <p:nvPr/>
        </p:nvPicPr>
        <p:blipFill rotWithShape="1">
          <a:blip r:embed="rId3">
            <a:alphaModFix/>
          </a:blip>
          <a:srcRect b="5964" l="21605" r="60602" t="23443"/>
          <a:stretch/>
        </p:blipFill>
        <p:spPr>
          <a:xfrm>
            <a:off x="2091542" y="2213777"/>
            <a:ext cx="962729" cy="1465364"/>
          </a:xfrm>
          <a:prstGeom prst="rect">
            <a:avLst/>
          </a:prstGeom>
          <a:noFill/>
          <a:ln>
            <a:noFill/>
          </a:ln>
        </p:spPr>
      </p:pic>
      <p:pic>
        <p:nvPicPr>
          <p:cNvPr id="198" name="Google Shape;198;p23"/>
          <p:cNvPicPr preferRelativeResize="0"/>
          <p:nvPr/>
        </p:nvPicPr>
        <p:blipFill rotWithShape="1">
          <a:blip r:embed="rId3">
            <a:alphaModFix/>
          </a:blip>
          <a:srcRect b="2494" l="47088" r="36417" t="21925"/>
          <a:stretch/>
        </p:blipFill>
        <p:spPr>
          <a:xfrm>
            <a:off x="5601487" y="2083510"/>
            <a:ext cx="833587" cy="1465375"/>
          </a:xfrm>
          <a:prstGeom prst="rect">
            <a:avLst/>
          </a:prstGeom>
          <a:noFill/>
          <a:ln>
            <a:noFill/>
          </a:ln>
        </p:spPr>
      </p:pic>
      <p:pic>
        <p:nvPicPr>
          <p:cNvPr id="199" name="Google Shape;199;p23"/>
          <p:cNvPicPr preferRelativeResize="0"/>
          <p:nvPr/>
        </p:nvPicPr>
        <p:blipFill rotWithShape="1">
          <a:blip r:embed="rId3">
            <a:alphaModFix/>
          </a:blip>
          <a:srcRect b="46408" l="71144" r="0" t="24413"/>
          <a:stretch/>
        </p:blipFill>
        <p:spPr>
          <a:xfrm>
            <a:off x="3469652" y="2213764"/>
            <a:ext cx="1561416" cy="605668"/>
          </a:xfrm>
          <a:prstGeom prst="rect">
            <a:avLst/>
          </a:prstGeom>
          <a:noFill/>
          <a:ln>
            <a:noFill/>
          </a:ln>
        </p:spPr>
      </p:pic>
      <p:pic>
        <p:nvPicPr>
          <p:cNvPr id="200" name="Google Shape;200;p23"/>
          <p:cNvPicPr preferRelativeResize="0"/>
          <p:nvPr/>
        </p:nvPicPr>
        <p:blipFill rotWithShape="1">
          <a:blip r:embed="rId3">
            <a:alphaModFix/>
          </a:blip>
          <a:srcRect b="41758" l="0" r="84676" t="0"/>
          <a:stretch/>
        </p:blipFill>
        <p:spPr>
          <a:xfrm>
            <a:off x="636714" y="2154381"/>
            <a:ext cx="784911" cy="1144444"/>
          </a:xfrm>
          <a:prstGeom prst="rect">
            <a:avLst/>
          </a:prstGeom>
          <a:noFill/>
          <a:ln>
            <a:noFill/>
          </a:ln>
        </p:spPr>
      </p:pic>
      <p:sp>
        <p:nvSpPr>
          <p:cNvPr id="201" name="Google Shape;201;p23"/>
          <p:cNvSpPr txBox="1"/>
          <p:nvPr/>
        </p:nvSpPr>
        <p:spPr>
          <a:xfrm>
            <a:off x="164700" y="1018026"/>
            <a:ext cx="1728900" cy="22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rgbClr val="000000"/>
              </a:buClr>
              <a:buSzPts val="1100"/>
              <a:buFont typeface="Arial"/>
              <a:buNone/>
            </a:pPr>
            <a:r>
              <a:rPr b="1" lang="es" sz="1000">
                <a:latin typeface="Times New Roman"/>
                <a:ea typeface="Times New Roman"/>
                <a:cs typeface="Times New Roman"/>
                <a:sym typeface="Times New Roman"/>
              </a:rPr>
              <a:t>Agrupación de pacientes mediante algoritmos de machine learning</a:t>
            </a:r>
            <a:endParaRPr b="1" sz="10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1000">
              <a:solidFill>
                <a:srgbClr val="595959"/>
              </a:solidFill>
            </a:endParaRPr>
          </a:p>
        </p:txBody>
      </p:sp>
      <p:sp>
        <p:nvSpPr>
          <p:cNvPr id="202" name="Google Shape;202;p23"/>
          <p:cNvSpPr txBox="1"/>
          <p:nvPr/>
        </p:nvSpPr>
        <p:spPr>
          <a:xfrm>
            <a:off x="494179" y="3544922"/>
            <a:ext cx="1160400" cy="2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700"/>
              <a:t>Datos clínicos</a:t>
            </a:r>
            <a:endParaRPr sz="1700">
              <a:solidFill>
                <a:srgbClr val="595959"/>
              </a:solidFill>
            </a:endParaRPr>
          </a:p>
        </p:txBody>
      </p:sp>
      <p:cxnSp>
        <p:nvCxnSpPr>
          <p:cNvPr id="203" name="Google Shape;203;p23"/>
          <p:cNvCxnSpPr/>
          <p:nvPr/>
        </p:nvCxnSpPr>
        <p:spPr>
          <a:xfrm>
            <a:off x="1549310" y="3097439"/>
            <a:ext cx="414600" cy="0"/>
          </a:xfrm>
          <a:prstGeom prst="straightConnector1">
            <a:avLst/>
          </a:prstGeom>
          <a:noFill/>
          <a:ln cap="flat" cmpd="sng" w="19050">
            <a:solidFill>
              <a:schemeClr val="dk2"/>
            </a:solidFill>
            <a:prstDash val="solid"/>
            <a:round/>
            <a:headEnd len="med" w="med" type="none"/>
            <a:tailEnd len="med" w="med" type="triangle"/>
          </a:ln>
        </p:spPr>
      </p:cxnSp>
      <p:cxnSp>
        <p:nvCxnSpPr>
          <p:cNvPr id="204" name="Google Shape;204;p23"/>
          <p:cNvCxnSpPr/>
          <p:nvPr/>
        </p:nvCxnSpPr>
        <p:spPr>
          <a:xfrm>
            <a:off x="3180903" y="3097439"/>
            <a:ext cx="414600" cy="0"/>
          </a:xfrm>
          <a:prstGeom prst="straightConnector1">
            <a:avLst/>
          </a:prstGeom>
          <a:noFill/>
          <a:ln cap="flat" cmpd="sng" w="19050">
            <a:solidFill>
              <a:schemeClr val="dk2"/>
            </a:solidFill>
            <a:prstDash val="solid"/>
            <a:round/>
            <a:headEnd len="med" w="med" type="none"/>
            <a:tailEnd len="med" w="med" type="triangle"/>
          </a:ln>
        </p:spPr>
      </p:cxnSp>
      <p:cxnSp>
        <p:nvCxnSpPr>
          <p:cNvPr id="205" name="Google Shape;205;p23"/>
          <p:cNvCxnSpPr/>
          <p:nvPr/>
        </p:nvCxnSpPr>
        <p:spPr>
          <a:xfrm>
            <a:off x="4696988" y="3097439"/>
            <a:ext cx="414600" cy="0"/>
          </a:xfrm>
          <a:prstGeom prst="straightConnector1">
            <a:avLst/>
          </a:prstGeom>
          <a:noFill/>
          <a:ln cap="flat" cmpd="sng" w="19050">
            <a:solidFill>
              <a:schemeClr val="dk2"/>
            </a:solidFill>
            <a:prstDash val="solid"/>
            <a:round/>
            <a:headEnd len="med" w="med" type="none"/>
            <a:tailEnd len="med" w="med" type="triangle"/>
          </a:ln>
        </p:spPr>
      </p:cxnSp>
      <p:sp>
        <p:nvSpPr>
          <p:cNvPr id="206" name="Google Shape;206;p23"/>
          <p:cNvSpPr txBox="1"/>
          <p:nvPr/>
        </p:nvSpPr>
        <p:spPr>
          <a:xfrm>
            <a:off x="2003775" y="1018026"/>
            <a:ext cx="1160400" cy="2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000">
                <a:latin typeface="Times New Roman"/>
                <a:ea typeface="Times New Roman"/>
                <a:cs typeface="Times New Roman"/>
                <a:sym typeface="Times New Roman"/>
              </a:rPr>
              <a:t>Desarrollar MEGs personalizados</a:t>
            </a:r>
            <a:endParaRPr b="1" sz="1000">
              <a:solidFill>
                <a:srgbClr val="595959"/>
              </a:solidFill>
              <a:latin typeface="Times New Roman"/>
              <a:ea typeface="Times New Roman"/>
              <a:cs typeface="Times New Roman"/>
              <a:sym typeface="Times New Roman"/>
            </a:endParaRPr>
          </a:p>
        </p:txBody>
      </p:sp>
      <p:sp>
        <p:nvSpPr>
          <p:cNvPr id="207" name="Google Shape;207;p23"/>
          <p:cNvSpPr txBox="1"/>
          <p:nvPr/>
        </p:nvSpPr>
        <p:spPr>
          <a:xfrm>
            <a:off x="5241266" y="1118995"/>
            <a:ext cx="15540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s" sz="1000">
                <a:latin typeface="Times New Roman"/>
                <a:ea typeface="Times New Roman"/>
                <a:cs typeface="Times New Roman"/>
                <a:sym typeface="Times New Roman"/>
              </a:rPr>
              <a:t>Adaptar MEGs en un microambiente tumoral</a:t>
            </a:r>
            <a:endParaRPr b="1" sz="1000">
              <a:latin typeface="Times New Roman"/>
              <a:ea typeface="Times New Roman"/>
              <a:cs typeface="Times New Roman"/>
              <a:sym typeface="Times New Roman"/>
            </a:endParaRPr>
          </a:p>
        </p:txBody>
      </p:sp>
      <p:sp>
        <p:nvSpPr>
          <p:cNvPr id="208" name="Google Shape;208;p23"/>
          <p:cNvSpPr txBox="1"/>
          <p:nvPr/>
        </p:nvSpPr>
        <p:spPr>
          <a:xfrm>
            <a:off x="3284218" y="969250"/>
            <a:ext cx="17289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s" sz="1000">
                <a:latin typeface="Times New Roman"/>
                <a:ea typeface="Times New Roman"/>
                <a:cs typeface="Times New Roman"/>
                <a:sym typeface="Times New Roman"/>
              </a:rPr>
              <a:t>Identificar correlaciones entre datos </a:t>
            </a:r>
            <a:r>
              <a:rPr b="1" lang="es" sz="1000">
                <a:latin typeface="Times New Roman"/>
                <a:ea typeface="Times New Roman"/>
                <a:cs typeface="Times New Roman"/>
                <a:sym typeface="Times New Roman"/>
              </a:rPr>
              <a:t>clínicos</a:t>
            </a:r>
            <a:r>
              <a:rPr b="1" lang="es" sz="1000">
                <a:latin typeface="Times New Roman"/>
                <a:ea typeface="Times New Roman"/>
                <a:cs typeface="Times New Roman"/>
                <a:sym typeface="Times New Roman"/>
              </a:rPr>
              <a:t> y fenotipos metabólicos</a:t>
            </a:r>
            <a:endParaRPr b="1" sz="1000">
              <a:latin typeface="Times New Roman"/>
              <a:ea typeface="Times New Roman"/>
              <a:cs typeface="Times New Roman"/>
              <a:sym typeface="Times New Roman"/>
            </a:endParaRPr>
          </a:p>
        </p:txBody>
      </p:sp>
      <p:pic>
        <p:nvPicPr>
          <p:cNvPr id="209" name="Google Shape;209;p23"/>
          <p:cNvPicPr preferRelativeResize="0"/>
          <p:nvPr/>
        </p:nvPicPr>
        <p:blipFill rotWithShape="1">
          <a:blip r:embed="rId4">
            <a:alphaModFix/>
          </a:blip>
          <a:srcRect b="86556" l="30161" r="28560" t="1669"/>
          <a:stretch/>
        </p:blipFill>
        <p:spPr>
          <a:xfrm>
            <a:off x="534574" y="3298826"/>
            <a:ext cx="1079666" cy="324305"/>
          </a:xfrm>
          <a:prstGeom prst="rect">
            <a:avLst/>
          </a:prstGeom>
          <a:noFill/>
          <a:ln>
            <a:noFill/>
          </a:ln>
        </p:spPr>
      </p:pic>
      <p:cxnSp>
        <p:nvCxnSpPr>
          <p:cNvPr id="210" name="Google Shape;210;p23"/>
          <p:cNvCxnSpPr/>
          <p:nvPr/>
        </p:nvCxnSpPr>
        <p:spPr>
          <a:xfrm flipH="1">
            <a:off x="1025882" y="1740000"/>
            <a:ext cx="6300" cy="238200"/>
          </a:xfrm>
          <a:prstGeom prst="straightConnector1">
            <a:avLst/>
          </a:prstGeom>
          <a:noFill/>
          <a:ln cap="flat" cmpd="sng" w="19050">
            <a:solidFill>
              <a:schemeClr val="dk1"/>
            </a:solidFill>
            <a:prstDash val="solid"/>
            <a:round/>
            <a:headEnd len="med" w="med" type="none"/>
            <a:tailEnd len="med" w="med" type="diamond"/>
          </a:ln>
        </p:spPr>
      </p:cxnSp>
      <p:cxnSp>
        <p:nvCxnSpPr>
          <p:cNvPr id="211" name="Google Shape;211;p23"/>
          <p:cNvCxnSpPr/>
          <p:nvPr/>
        </p:nvCxnSpPr>
        <p:spPr>
          <a:xfrm flipH="1">
            <a:off x="2613529" y="1740000"/>
            <a:ext cx="6300" cy="238200"/>
          </a:xfrm>
          <a:prstGeom prst="straightConnector1">
            <a:avLst/>
          </a:prstGeom>
          <a:noFill/>
          <a:ln cap="flat" cmpd="sng" w="19050">
            <a:solidFill>
              <a:schemeClr val="dk1"/>
            </a:solidFill>
            <a:prstDash val="solid"/>
            <a:round/>
            <a:headEnd len="med" w="med" type="none"/>
            <a:tailEnd len="med" w="med" type="diamond"/>
          </a:ln>
        </p:spPr>
      </p:cxnSp>
      <p:cxnSp>
        <p:nvCxnSpPr>
          <p:cNvPr id="212" name="Google Shape;212;p23"/>
          <p:cNvCxnSpPr/>
          <p:nvPr/>
        </p:nvCxnSpPr>
        <p:spPr>
          <a:xfrm flipH="1">
            <a:off x="4145518" y="1740000"/>
            <a:ext cx="6300" cy="238200"/>
          </a:xfrm>
          <a:prstGeom prst="straightConnector1">
            <a:avLst/>
          </a:prstGeom>
          <a:noFill/>
          <a:ln cap="flat" cmpd="sng" w="19050">
            <a:solidFill>
              <a:schemeClr val="dk1"/>
            </a:solidFill>
            <a:prstDash val="solid"/>
            <a:round/>
            <a:headEnd len="med" w="med" type="none"/>
            <a:tailEnd len="med" w="med" type="diamond"/>
          </a:ln>
        </p:spPr>
      </p:cxnSp>
      <p:cxnSp>
        <p:nvCxnSpPr>
          <p:cNvPr id="213" name="Google Shape;213;p23"/>
          <p:cNvCxnSpPr/>
          <p:nvPr/>
        </p:nvCxnSpPr>
        <p:spPr>
          <a:xfrm flipH="1">
            <a:off x="6001212" y="1740000"/>
            <a:ext cx="6300" cy="238200"/>
          </a:xfrm>
          <a:prstGeom prst="straightConnector1">
            <a:avLst/>
          </a:prstGeom>
          <a:noFill/>
          <a:ln cap="flat" cmpd="sng" w="19050">
            <a:solidFill>
              <a:schemeClr val="dk1"/>
            </a:solidFill>
            <a:prstDash val="solid"/>
            <a:round/>
            <a:headEnd len="med" w="med" type="none"/>
            <a:tailEnd len="med" w="med" type="diamond"/>
          </a:ln>
        </p:spPr>
      </p:cxnSp>
      <p:pic>
        <p:nvPicPr>
          <p:cNvPr id="214" name="Google Shape;214;p23"/>
          <p:cNvPicPr preferRelativeResize="0"/>
          <p:nvPr/>
        </p:nvPicPr>
        <p:blipFill rotWithShape="1">
          <a:blip r:embed="rId5">
            <a:alphaModFix/>
          </a:blip>
          <a:srcRect b="0" l="0" r="0" t="0"/>
          <a:stretch/>
        </p:blipFill>
        <p:spPr>
          <a:xfrm>
            <a:off x="3715011" y="3407777"/>
            <a:ext cx="962724" cy="633451"/>
          </a:xfrm>
          <a:prstGeom prst="rect">
            <a:avLst/>
          </a:prstGeom>
          <a:noFill/>
          <a:ln>
            <a:noFill/>
          </a:ln>
        </p:spPr>
      </p:pic>
      <p:pic>
        <p:nvPicPr>
          <p:cNvPr id="215" name="Google Shape;215;p23"/>
          <p:cNvPicPr preferRelativeResize="0"/>
          <p:nvPr/>
        </p:nvPicPr>
        <p:blipFill rotWithShape="1">
          <a:blip r:embed="rId4">
            <a:alphaModFix/>
          </a:blip>
          <a:srcRect b="86556" l="30161" r="28560" t="1669"/>
          <a:stretch/>
        </p:blipFill>
        <p:spPr>
          <a:xfrm>
            <a:off x="7941485" y="2935275"/>
            <a:ext cx="1079666" cy="324305"/>
          </a:xfrm>
          <a:prstGeom prst="rect">
            <a:avLst/>
          </a:prstGeom>
          <a:noFill/>
          <a:ln>
            <a:noFill/>
          </a:ln>
        </p:spPr>
      </p:pic>
      <p:pic>
        <p:nvPicPr>
          <p:cNvPr id="216" name="Google Shape;216;p23"/>
          <p:cNvPicPr preferRelativeResize="0"/>
          <p:nvPr/>
        </p:nvPicPr>
        <p:blipFill>
          <a:blip r:embed="rId6">
            <a:alphaModFix/>
          </a:blip>
          <a:stretch>
            <a:fillRect/>
          </a:stretch>
        </p:blipFill>
        <p:spPr>
          <a:xfrm>
            <a:off x="2376736" y="3730922"/>
            <a:ext cx="414535" cy="436564"/>
          </a:xfrm>
          <a:prstGeom prst="rect">
            <a:avLst/>
          </a:prstGeom>
          <a:noFill/>
          <a:ln>
            <a:noFill/>
          </a:ln>
        </p:spPr>
      </p:pic>
      <p:pic>
        <p:nvPicPr>
          <p:cNvPr id="217" name="Google Shape;217;p23"/>
          <p:cNvPicPr preferRelativeResize="0"/>
          <p:nvPr/>
        </p:nvPicPr>
        <p:blipFill>
          <a:blip r:embed="rId6">
            <a:alphaModFix/>
          </a:blip>
          <a:stretch>
            <a:fillRect/>
          </a:stretch>
        </p:blipFill>
        <p:spPr>
          <a:xfrm>
            <a:off x="3957101" y="2981320"/>
            <a:ext cx="383154" cy="403515"/>
          </a:xfrm>
          <a:prstGeom prst="rect">
            <a:avLst/>
          </a:prstGeom>
          <a:noFill/>
          <a:ln>
            <a:noFill/>
          </a:ln>
        </p:spPr>
      </p:pic>
      <p:pic>
        <p:nvPicPr>
          <p:cNvPr id="218" name="Google Shape;218;p23"/>
          <p:cNvPicPr preferRelativeResize="0"/>
          <p:nvPr/>
        </p:nvPicPr>
        <p:blipFill>
          <a:blip r:embed="rId7">
            <a:alphaModFix/>
          </a:blip>
          <a:stretch>
            <a:fillRect/>
          </a:stretch>
        </p:blipFill>
        <p:spPr>
          <a:xfrm>
            <a:off x="5677695" y="3654173"/>
            <a:ext cx="681149" cy="403517"/>
          </a:xfrm>
          <a:prstGeom prst="rect">
            <a:avLst/>
          </a:prstGeom>
          <a:noFill/>
          <a:ln>
            <a:noFill/>
          </a:ln>
        </p:spPr>
      </p:pic>
      <p:pic>
        <p:nvPicPr>
          <p:cNvPr id="219" name="Google Shape;219;p23"/>
          <p:cNvPicPr preferRelativeResize="0"/>
          <p:nvPr/>
        </p:nvPicPr>
        <p:blipFill>
          <a:blip r:embed="rId7">
            <a:alphaModFix/>
          </a:blip>
          <a:stretch>
            <a:fillRect/>
          </a:stretch>
        </p:blipFill>
        <p:spPr>
          <a:xfrm>
            <a:off x="974591" y="3778116"/>
            <a:ext cx="577608" cy="342176"/>
          </a:xfrm>
          <a:prstGeom prst="rect">
            <a:avLst/>
          </a:prstGeom>
          <a:noFill/>
          <a:ln>
            <a:noFill/>
          </a:ln>
        </p:spPr>
      </p:pic>
      <p:cxnSp>
        <p:nvCxnSpPr>
          <p:cNvPr id="220" name="Google Shape;220;p23"/>
          <p:cNvCxnSpPr>
            <a:stCxn id="196" idx="3"/>
            <a:endCxn id="215" idx="1"/>
          </p:cNvCxnSpPr>
          <p:nvPr/>
        </p:nvCxnSpPr>
        <p:spPr>
          <a:xfrm>
            <a:off x="7005468" y="3097420"/>
            <a:ext cx="936000" cy="0"/>
          </a:xfrm>
          <a:prstGeom prst="straightConnector1">
            <a:avLst/>
          </a:prstGeom>
          <a:noFill/>
          <a:ln cap="flat" cmpd="sng" w="38100">
            <a:solidFill>
              <a:srgbClr val="0097A7"/>
            </a:solidFill>
            <a:prstDash val="solid"/>
            <a:round/>
            <a:headEnd len="med" w="med" type="none"/>
            <a:tailEnd len="med" w="med" type="triangle"/>
          </a:ln>
        </p:spPr>
      </p:cxnSp>
      <p:sp>
        <p:nvSpPr>
          <p:cNvPr id="221" name="Google Shape;221;p23"/>
          <p:cNvSpPr txBox="1"/>
          <p:nvPr/>
        </p:nvSpPr>
        <p:spPr>
          <a:xfrm>
            <a:off x="7856882" y="1787121"/>
            <a:ext cx="1160400" cy="2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000">
                <a:solidFill>
                  <a:schemeClr val="dk1"/>
                </a:solidFill>
                <a:latin typeface="Times New Roman"/>
                <a:ea typeface="Times New Roman"/>
                <a:cs typeface="Times New Roman"/>
                <a:sym typeface="Times New Roman"/>
              </a:rPr>
              <a:t>Pruebas de diagnóstico más precisas y pronósticos individualizados </a:t>
            </a:r>
            <a:endParaRPr b="1" sz="1000">
              <a:solidFill>
                <a:schemeClr val="dk1"/>
              </a:solidFill>
              <a:latin typeface="Times New Roman"/>
              <a:ea typeface="Times New Roman"/>
              <a:cs typeface="Times New Roman"/>
              <a:sym typeface="Times New Roman"/>
            </a:endParaRPr>
          </a:p>
        </p:txBody>
      </p:sp>
      <p:pic>
        <p:nvPicPr>
          <p:cNvPr id="222" name="Google Shape;222;p23"/>
          <p:cNvPicPr preferRelativeResize="0"/>
          <p:nvPr/>
        </p:nvPicPr>
        <p:blipFill>
          <a:blip r:embed="rId8">
            <a:alphaModFix/>
          </a:blip>
          <a:stretch>
            <a:fillRect/>
          </a:stretch>
        </p:blipFill>
        <p:spPr>
          <a:xfrm>
            <a:off x="701246" y="3778115"/>
            <a:ext cx="324910" cy="342175"/>
          </a:xfrm>
          <a:prstGeom prst="rect">
            <a:avLst/>
          </a:prstGeom>
          <a:noFill/>
          <a:ln>
            <a:noFill/>
          </a:ln>
        </p:spPr>
      </p:pic>
      <p:sp>
        <p:nvSpPr>
          <p:cNvPr id="223" name="Google Shape;22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cxnSp>
        <p:nvCxnSpPr>
          <p:cNvPr id="224" name="Google Shape;224;p23"/>
          <p:cNvCxnSpPr/>
          <p:nvPr/>
        </p:nvCxnSpPr>
        <p:spPr>
          <a:xfrm flipH="1">
            <a:off x="8433937" y="2697075"/>
            <a:ext cx="6300" cy="238200"/>
          </a:xfrm>
          <a:prstGeom prst="straightConnector1">
            <a:avLst/>
          </a:prstGeom>
          <a:noFill/>
          <a:ln cap="flat" cmpd="sng" w="19050">
            <a:solidFill>
              <a:srgbClr val="0097A7"/>
            </a:solidFill>
            <a:prstDash val="solid"/>
            <a:round/>
            <a:headEnd len="med" w="med" type="none"/>
            <a:tailEnd len="med" w="med" type="diamond"/>
          </a:ln>
        </p:spPr>
      </p:cxnSp>
      <p:sp>
        <p:nvSpPr>
          <p:cNvPr id="225" name="Google Shape;225;p23"/>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graphicFrame>
        <p:nvGraphicFramePr>
          <p:cNvPr id="226" name="Google Shape;226;p23"/>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latin typeface="Times New Roman"/>
                          <a:ea typeface="Times New Roman"/>
                          <a:cs typeface="Times New Roman"/>
                          <a:sym typeface="Times New Roman"/>
                        </a:rPr>
                        <a:t>Antecedentes</a:t>
                      </a:r>
                      <a:endParaRPr sz="1200">
                        <a:solidFill>
                          <a:srgbClr val="9E9E9E"/>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chemeClr val="dk1"/>
                          </a:solidFill>
                          <a:latin typeface="Times New Roman"/>
                          <a:ea typeface="Times New Roman"/>
                          <a:cs typeface="Times New Roman"/>
                          <a:sym typeface="Times New Roman"/>
                        </a:rPr>
                        <a:t>Metodología</a:t>
                      </a:r>
                      <a:endParaRPr sz="1200">
                        <a:solidFill>
                          <a:schemeClr val="dk1"/>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Resultados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Conclusiones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227" name="Google Shape;227;p23"/>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24"/>
          <p:cNvPicPr preferRelativeResize="0"/>
          <p:nvPr/>
        </p:nvPicPr>
        <p:blipFill rotWithShape="1">
          <a:blip r:embed="rId3">
            <a:alphaModFix/>
          </a:blip>
          <a:srcRect b="41758" l="0" r="84676" t="0"/>
          <a:stretch/>
        </p:blipFill>
        <p:spPr>
          <a:xfrm>
            <a:off x="636714" y="2154381"/>
            <a:ext cx="784911" cy="1144444"/>
          </a:xfrm>
          <a:prstGeom prst="rect">
            <a:avLst/>
          </a:prstGeom>
          <a:noFill/>
          <a:ln>
            <a:noFill/>
          </a:ln>
        </p:spPr>
      </p:pic>
      <p:sp>
        <p:nvSpPr>
          <p:cNvPr id="233" name="Google Shape;233;p24"/>
          <p:cNvSpPr txBox="1"/>
          <p:nvPr/>
        </p:nvSpPr>
        <p:spPr>
          <a:xfrm>
            <a:off x="164700" y="1018026"/>
            <a:ext cx="1728900" cy="22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rgbClr val="000000"/>
              </a:buClr>
              <a:buSzPts val="1100"/>
              <a:buFont typeface="Arial"/>
              <a:buNone/>
            </a:pPr>
            <a:r>
              <a:rPr b="1" lang="es" sz="1000">
                <a:latin typeface="Times New Roman"/>
                <a:ea typeface="Times New Roman"/>
                <a:cs typeface="Times New Roman"/>
                <a:sym typeface="Times New Roman"/>
              </a:rPr>
              <a:t>Preprocesar datos clínicos para integración en el análisis</a:t>
            </a:r>
            <a:endParaRPr b="1" sz="10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1000">
              <a:solidFill>
                <a:srgbClr val="595959"/>
              </a:solidFill>
            </a:endParaRPr>
          </a:p>
        </p:txBody>
      </p:sp>
      <p:sp>
        <p:nvSpPr>
          <p:cNvPr id="234" name="Google Shape;234;p24"/>
          <p:cNvSpPr txBox="1"/>
          <p:nvPr/>
        </p:nvSpPr>
        <p:spPr>
          <a:xfrm>
            <a:off x="494179" y="3544922"/>
            <a:ext cx="1160400" cy="2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700"/>
              <a:t>Datos clínicos</a:t>
            </a:r>
            <a:endParaRPr sz="1700">
              <a:solidFill>
                <a:srgbClr val="595959"/>
              </a:solidFill>
            </a:endParaRPr>
          </a:p>
        </p:txBody>
      </p:sp>
      <p:pic>
        <p:nvPicPr>
          <p:cNvPr id="235" name="Google Shape;235;p24"/>
          <p:cNvPicPr preferRelativeResize="0"/>
          <p:nvPr/>
        </p:nvPicPr>
        <p:blipFill rotWithShape="1">
          <a:blip r:embed="rId4">
            <a:alphaModFix/>
          </a:blip>
          <a:srcRect b="86556" l="30161" r="28560" t="1669"/>
          <a:stretch/>
        </p:blipFill>
        <p:spPr>
          <a:xfrm>
            <a:off x="534574" y="3298826"/>
            <a:ext cx="1079666" cy="324305"/>
          </a:xfrm>
          <a:prstGeom prst="rect">
            <a:avLst/>
          </a:prstGeom>
          <a:noFill/>
          <a:ln>
            <a:noFill/>
          </a:ln>
        </p:spPr>
      </p:pic>
      <p:cxnSp>
        <p:nvCxnSpPr>
          <p:cNvPr id="236" name="Google Shape;236;p24"/>
          <p:cNvCxnSpPr/>
          <p:nvPr/>
        </p:nvCxnSpPr>
        <p:spPr>
          <a:xfrm flipH="1">
            <a:off x="1025882" y="1740000"/>
            <a:ext cx="6300" cy="238200"/>
          </a:xfrm>
          <a:prstGeom prst="straightConnector1">
            <a:avLst/>
          </a:prstGeom>
          <a:noFill/>
          <a:ln cap="flat" cmpd="sng" w="19050">
            <a:solidFill>
              <a:schemeClr val="dk1"/>
            </a:solidFill>
            <a:prstDash val="solid"/>
            <a:round/>
            <a:headEnd len="med" w="med" type="none"/>
            <a:tailEnd len="med" w="med" type="diamond"/>
          </a:ln>
        </p:spPr>
      </p:cxnSp>
      <p:pic>
        <p:nvPicPr>
          <p:cNvPr id="237" name="Google Shape;237;p24"/>
          <p:cNvPicPr preferRelativeResize="0"/>
          <p:nvPr/>
        </p:nvPicPr>
        <p:blipFill>
          <a:blip r:embed="rId5">
            <a:alphaModFix/>
          </a:blip>
          <a:stretch>
            <a:fillRect/>
          </a:stretch>
        </p:blipFill>
        <p:spPr>
          <a:xfrm>
            <a:off x="974591" y="3778116"/>
            <a:ext cx="577608" cy="342176"/>
          </a:xfrm>
          <a:prstGeom prst="rect">
            <a:avLst/>
          </a:prstGeom>
          <a:noFill/>
          <a:ln>
            <a:noFill/>
          </a:ln>
        </p:spPr>
      </p:pic>
      <p:pic>
        <p:nvPicPr>
          <p:cNvPr id="238" name="Google Shape;238;p24"/>
          <p:cNvPicPr preferRelativeResize="0"/>
          <p:nvPr/>
        </p:nvPicPr>
        <p:blipFill>
          <a:blip r:embed="rId6">
            <a:alphaModFix/>
          </a:blip>
          <a:stretch>
            <a:fillRect/>
          </a:stretch>
        </p:blipFill>
        <p:spPr>
          <a:xfrm>
            <a:off x="701246" y="3778115"/>
            <a:ext cx="324910" cy="342175"/>
          </a:xfrm>
          <a:prstGeom prst="rect">
            <a:avLst/>
          </a:prstGeom>
          <a:noFill/>
          <a:ln>
            <a:noFill/>
          </a:ln>
        </p:spPr>
      </p:pic>
      <p:sp>
        <p:nvSpPr>
          <p:cNvPr id="239" name="Google Shape;23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40" name="Google Shape;240;p24"/>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graphicFrame>
        <p:nvGraphicFramePr>
          <p:cNvPr id="241" name="Google Shape;241;p24"/>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latin typeface="Times New Roman"/>
                          <a:ea typeface="Times New Roman"/>
                          <a:cs typeface="Times New Roman"/>
                          <a:sym typeface="Times New Roman"/>
                        </a:rPr>
                        <a:t>Antecedentes</a:t>
                      </a:r>
                      <a:endParaRPr sz="1200">
                        <a:solidFill>
                          <a:srgbClr val="9E9E9E"/>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chemeClr val="dk1"/>
                          </a:solidFill>
                          <a:latin typeface="Times New Roman"/>
                          <a:ea typeface="Times New Roman"/>
                          <a:cs typeface="Times New Roman"/>
                          <a:sym typeface="Times New Roman"/>
                        </a:rPr>
                        <a:t>Metodología</a:t>
                      </a:r>
                      <a:endParaRPr sz="1200">
                        <a:solidFill>
                          <a:schemeClr val="dk1"/>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Resultados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Conclusiones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242" name="Google Shape;242;p24"/>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graphicFrame>
        <p:nvGraphicFramePr>
          <p:cNvPr id="243" name="Google Shape;243;p24"/>
          <p:cNvGraphicFramePr/>
          <p:nvPr/>
        </p:nvGraphicFramePr>
        <p:xfrm>
          <a:off x="1824050" y="1827175"/>
          <a:ext cx="3000000" cy="3000000"/>
        </p:xfrm>
        <a:graphic>
          <a:graphicData uri="http://schemas.openxmlformats.org/drawingml/2006/table">
            <a:tbl>
              <a:tblPr>
                <a:noFill/>
                <a:tableStyleId>{D508CEBC-DF0A-46E6-BA9C-CDCC8197F22C}</a:tableStyleId>
              </a:tblPr>
              <a:tblGrid>
                <a:gridCol w="299300"/>
                <a:gridCol w="390775"/>
                <a:gridCol w="219050"/>
                <a:gridCol w="606950"/>
                <a:gridCol w="465600"/>
                <a:gridCol w="424025"/>
                <a:gridCol w="392275"/>
                <a:gridCol w="417675"/>
                <a:gridCol w="575700"/>
                <a:gridCol w="534875"/>
                <a:gridCol w="323675"/>
                <a:gridCol w="386325"/>
                <a:gridCol w="583550"/>
                <a:gridCol w="623175"/>
                <a:gridCol w="455475"/>
                <a:gridCol w="621525"/>
              </a:tblGrid>
              <a:tr h="190500">
                <a:tc>
                  <a:txBody>
                    <a:bodyPr/>
                    <a:lstStyle/>
                    <a:p>
                      <a:pPr indent="0" lvl="0" marL="0" rtl="0" algn="ctr">
                        <a:lnSpc>
                          <a:spcPct val="115000"/>
                        </a:lnSpc>
                        <a:spcBef>
                          <a:spcPts val="0"/>
                        </a:spcBef>
                        <a:spcAft>
                          <a:spcPts val="0"/>
                        </a:spcAft>
                        <a:buNone/>
                      </a:pPr>
                      <a:r>
                        <a:rPr b="1" lang="es" sz="800">
                          <a:solidFill>
                            <a:srgbClr val="FFFFFF"/>
                          </a:solidFill>
                          <a:latin typeface="Times New Roman"/>
                          <a:ea typeface="Times New Roman"/>
                          <a:cs typeface="Times New Roman"/>
                          <a:sym typeface="Times New Roman"/>
                        </a:rPr>
                        <a:t>Patient ID</a:t>
                      </a:r>
                      <a:endParaRPr b="1" sz="800">
                        <a:solidFill>
                          <a:srgbClr val="FFFFFF"/>
                        </a:solidFill>
                        <a:latin typeface="Times New Roman"/>
                        <a:ea typeface="Times New Roman"/>
                        <a:cs typeface="Times New Roman"/>
                        <a:sym typeface="Times New Roman"/>
                      </a:endParaRPr>
                    </a:p>
                  </a:txBody>
                  <a:tcPr marT="9525" marB="91425" marR="9525" marL="9525" anchor="ctr">
                    <a:lnL cap="flat" cmpd="sng" w="10575">
                      <a:solidFill>
                        <a:srgbClr val="61CBF3"/>
                      </a:solidFill>
                      <a:prstDash val="solid"/>
                      <a:round/>
                      <a:headEnd len="sm" w="sm" type="none"/>
                      <a:tailEnd len="sm" w="sm" type="none"/>
                    </a:lnL>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0F9ED5"/>
                    </a:solidFill>
                  </a:tcPr>
                </a:tc>
                <a:tc>
                  <a:txBody>
                    <a:bodyPr/>
                    <a:lstStyle/>
                    <a:p>
                      <a:pPr indent="0" lvl="0" marL="0" rtl="0" algn="ctr">
                        <a:lnSpc>
                          <a:spcPct val="115000"/>
                        </a:lnSpc>
                        <a:spcBef>
                          <a:spcPts val="0"/>
                        </a:spcBef>
                        <a:spcAft>
                          <a:spcPts val="0"/>
                        </a:spcAft>
                        <a:buNone/>
                      </a:pPr>
                      <a:r>
                        <a:rPr b="1" lang="es" sz="800">
                          <a:solidFill>
                            <a:srgbClr val="FFFFFF"/>
                          </a:solidFill>
                          <a:latin typeface="Times New Roman"/>
                          <a:ea typeface="Times New Roman"/>
                          <a:cs typeface="Times New Roman"/>
                          <a:sym typeface="Times New Roman"/>
                        </a:rPr>
                        <a:t>Age at Diagnosis</a:t>
                      </a:r>
                      <a:endParaRPr b="1" sz="800">
                        <a:solidFill>
                          <a:srgbClr val="FFFFFF"/>
                        </a:solidFill>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0F9ED5"/>
                    </a:solidFill>
                  </a:tcPr>
                </a:tc>
                <a:tc>
                  <a:txBody>
                    <a:bodyPr/>
                    <a:lstStyle/>
                    <a:p>
                      <a:pPr indent="0" lvl="0" marL="0" rtl="0" algn="ctr">
                        <a:lnSpc>
                          <a:spcPct val="115000"/>
                        </a:lnSpc>
                        <a:spcBef>
                          <a:spcPts val="0"/>
                        </a:spcBef>
                        <a:spcAft>
                          <a:spcPts val="0"/>
                        </a:spcAft>
                        <a:buNone/>
                      </a:pPr>
                      <a:r>
                        <a:rPr b="1" lang="es" sz="800">
                          <a:solidFill>
                            <a:srgbClr val="FFFFFF"/>
                          </a:solidFill>
                          <a:latin typeface="Times New Roman"/>
                          <a:ea typeface="Times New Roman"/>
                          <a:cs typeface="Times New Roman"/>
                          <a:sym typeface="Times New Roman"/>
                        </a:rPr>
                        <a:t>Sex</a:t>
                      </a:r>
                      <a:endParaRPr b="1" sz="800">
                        <a:solidFill>
                          <a:srgbClr val="FFFFFF"/>
                        </a:solidFill>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0F9ED5"/>
                    </a:solidFill>
                  </a:tcPr>
                </a:tc>
                <a:tc>
                  <a:txBody>
                    <a:bodyPr/>
                    <a:lstStyle/>
                    <a:p>
                      <a:pPr indent="0" lvl="0" marL="0" rtl="0" algn="ctr">
                        <a:lnSpc>
                          <a:spcPct val="115000"/>
                        </a:lnSpc>
                        <a:spcBef>
                          <a:spcPts val="0"/>
                        </a:spcBef>
                        <a:spcAft>
                          <a:spcPts val="0"/>
                        </a:spcAft>
                        <a:buNone/>
                      </a:pPr>
                      <a:r>
                        <a:rPr b="1" lang="es" sz="800">
                          <a:solidFill>
                            <a:srgbClr val="FFFFFF"/>
                          </a:solidFill>
                          <a:latin typeface="Times New Roman"/>
                          <a:ea typeface="Times New Roman"/>
                          <a:cs typeface="Times New Roman"/>
                          <a:sym typeface="Times New Roman"/>
                        </a:rPr>
                        <a:t>Race</a:t>
                      </a:r>
                      <a:endParaRPr b="1" sz="800">
                        <a:solidFill>
                          <a:srgbClr val="FFFFFF"/>
                        </a:solidFill>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0F9ED5"/>
                    </a:solidFill>
                  </a:tcPr>
                </a:tc>
                <a:tc>
                  <a:txBody>
                    <a:bodyPr/>
                    <a:lstStyle/>
                    <a:p>
                      <a:pPr indent="0" lvl="0" marL="0" rtl="0" algn="ctr">
                        <a:lnSpc>
                          <a:spcPct val="115000"/>
                        </a:lnSpc>
                        <a:spcBef>
                          <a:spcPts val="0"/>
                        </a:spcBef>
                        <a:spcAft>
                          <a:spcPts val="0"/>
                        </a:spcAft>
                        <a:buNone/>
                      </a:pPr>
                      <a:r>
                        <a:rPr b="1" lang="es" sz="800">
                          <a:solidFill>
                            <a:srgbClr val="FFFFFF"/>
                          </a:solidFill>
                          <a:latin typeface="Times New Roman"/>
                          <a:ea typeface="Times New Roman"/>
                          <a:cs typeface="Times New Roman"/>
                          <a:sym typeface="Times New Roman"/>
                        </a:rPr>
                        <a:t>Definition</a:t>
                      </a:r>
                      <a:endParaRPr b="1" sz="800">
                        <a:solidFill>
                          <a:srgbClr val="FFFFFF"/>
                        </a:solidFill>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0F9ED5"/>
                    </a:solidFill>
                  </a:tcPr>
                </a:tc>
                <a:tc>
                  <a:txBody>
                    <a:bodyPr/>
                    <a:lstStyle/>
                    <a:p>
                      <a:pPr indent="0" lvl="0" marL="0" rtl="0" algn="ctr">
                        <a:lnSpc>
                          <a:spcPct val="115000"/>
                        </a:lnSpc>
                        <a:spcBef>
                          <a:spcPts val="0"/>
                        </a:spcBef>
                        <a:spcAft>
                          <a:spcPts val="0"/>
                        </a:spcAft>
                        <a:buNone/>
                      </a:pPr>
                      <a:r>
                        <a:rPr b="1" lang="es" sz="800">
                          <a:solidFill>
                            <a:srgbClr val="FFFFFF"/>
                          </a:solidFill>
                          <a:latin typeface="Times New Roman"/>
                          <a:ea typeface="Times New Roman"/>
                          <a:cs typeface="Times New Roman"/>
                          <a:sym typeface="Times New Roman"/>
                        </a:rPr>
                        <a:t>Menopausal Status</a:t>
                      </a:r>
                      <a:endParaRPr b="1" sz="800">
                        <a:solidFill>
                          <a:srgbClr val="FFFFFF"/>
                        </a:solidFill>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0F9ED5"/>
                    </a:solidFill>
                  </a:tcPr>
                </a:tc>
                <a:tc>
                  <a:txBody>
                    <a:bodyPr/>
                    <a:lstStyle/>
                    <a:p>
                      <a:pPr indent="0" lvl="0" marL="0" rtl="0" algn="ctr">
                        <a:lnSpc>
                          <a:spcPct val="115000"/>
                        </a:lnSpc>
                        <a:spcBef>
                          <a:spcPts val="0"/>
                        </a:spcBef>
                        <a:spcAft>
                          <a:spcPts val="0"/>
                        </a:spcAft>
                        <a:buNone/>
                      </a:pPr>
                      <a:r>
                        <a:rPr b="1" lang="es" sz="800">
                          <a:solidFill>
                            <a:srgbClr val="FFFFFF"/>
                          </a:solidFill>
                          <a:latin typeface="Times New Roman"/>
                          <a:ea typeface="Times New Roman"/>
                          <a:cs typeface="Times New Roman"/>
                          <a:sym typeface="Times New Roman"/>
                        </a:rPr>
                        <a:t>Cancer Type</a:t>
                      </a:r>
                      <a:endParaRPr b="1" sz="800">
                        <a:solidFill>
                          <a:srgbClr val="FFFFFF"/>
                        </a:solidFill>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0F9ED5"/>
                    </a:solidFill>
                  </a:tcPr>
                </a:tc>
                <a:tc>
                  <a:txBody>
                    <a:bodyPr/>
                    <a:lstStyle/>
                    <a:p>
                      <a:pPr indent="0" lvl="0" marL="0" rtl="0" algn="ctr">
                        <a:lnSpc>
                          <a:spcPct val="115000"/>
                        </a:lnSpc>
                        <a:spcBef>
                          <a:spcPts val="0"/>
                        </a:spcBef>
                        <a:spcAft>
                          <a:spcPts val="0"/>
                        </a:spcAft>
                        <a:buNone/>
                      </a:pPr>
                      <a:r>
                        <a:rPr b="1" lang="es" sz="800">
                          <a:solidFill>
                            <a:srgbClr val="FFFFFF"/>
                          </a:solidFill>
                          <a:latin typeface="Times New Roman"/>
                          <a:ea typeface="Times New Roman"/>
                          <a:cs typeface="Times New Roman"/>
                          <a:sym typeface="Times New Roman"/>
                        </a:rPr>
                        <a:t>ER</a:t>
                      </a:r>
                      <a:endParaRPr b="1" sz="800">
                        <a:solidFill>
                          <a:srgbClr val="FFFFFF"/>
                        </a:solidFill>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0F9ED5"/>
                    </a:solidFill>
                  </a:tcPr>
                </a:tc>
                <a:tc>
                  <a:txBody>
                    <a:bodyPr/>
                    <a:lstStyle/>
                    <a:p>
                      <a:pPr indent="0" lvl="0" marL="0" rtl="0" algn="ctr">
                        <a:lnSpc>
                          <a:spcPct val="115000"/>
                        </a:lnSpc>
                        <a:spcBef>
                          <a:spcPts val="0"/>
                        </a:spcBef>
                        <a:spcAft>
                          <a:spcPts val="0"/>
                        </a:spcAft>
                        <a:buNone/>
                      </a:pPr>
                      <a:r>
                        <a:rPr b="1" lang="es" sz="800">
                          <a:solidFill>
                            <a:srgbClr val="FFFFFF"/>
                          </a:solidFill>
                          <a:latin typeface="Times New Roman"/>
                          <a:ea typeface="Times New Roman"/>
                          <a:cs typeface="Times New Roman"/>
                          <a:sym typeface="Times New Roman"/>
                        </a:rPr>
                        <a:t>PR</a:t>
                      </a:r>
                      <a:endParaRPr b="1" sz="800">
                        <a:solidFill>
                          <a:srgbClr val="FFFFFF"/>
                        </a:solidFill>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0F9ED5"/>
                    </a:solidFill>
                  </a:tcPr>
                </a:tc>
                <a:tc>
                  <a:txBody>
                    <a:bodyPr/>
                    <a:lstStyle/>
                    <a:p>
                      <a:pPr indent="0" lvl="0" marL="0" rtl="0" algn="ctr">
                        <a:lnSpc>
                          <a:spcPct val="115000"/>
                        </a:lnSpc>
                        <a:spcBef>
                          <a:spcPts val="0"/>
                        </a:spcBef>
                        <a:spcAft>
                          <a:spcPts val="0"/>
                        </a:spcAft>
                        <a:buNone/>
                      </a:pPr>
                      <a:r>
                        <a:rPr b="1" lang="es" sz="800">
                          <a:solidFill>
                            <a:srgbClr val="FFFFFF"/>
                          </a:solidFill>
                          <a:latin typeface="Times New Roman"/>
                          <a:ea typeface="Times New Roman"/>
                          <a:cs typeface="Times New Roman"/>
                          <a:sym typeface="Times New Roman"/>
                        </a:rPr>
                        <a:t>HER2</a:t>
                      </a:r>
                      <a:endParaRPr b="1" sz="800">
                        <a:solidFill>
                          <a:srgbClr val="FFFFFF"/>
                        </a:solidFill>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0F9ED5"/>
                    </a:solidFill>
                  </a:tcPr>
                </a:tc>
                <a:tc>
                  <a:txBody>
                    <a:bodyPr/>
                    <a:lstStyle/>
                    <a:p>
                      <a:pPr indent="0" lvl="0" marL="0" rtl="0" algn="ctr">
                        <a:lnSpc>
                          <a:spcPct val="115000"/>
                        </a:lnSpc>
                        <a:spcBef>
                          <a:spcPts val="0"/>
                        </a:spcBef>
                        <a:spcAft>
                          <a:spcPts val="0"/>
                        </a:spcAft>
                        <a:buNone/>
                      </a:pPr>
                      <a:r>
                        <a:rPr b="1" lang="es" sz="800">
                          <a:solidFill>
                            <a:srgbClr val="FFFFFF"/>
                          </a:solidFill>
                          <a:latin typeface="Times New Roman"/>
                          <a:ea typeface="Times New Roman"/>
                          <a:cs typeface="Times New Roman"/>
                          <a:sym typeface="Times New Roman"/>
                        </a:rPr>
                        <a:t>Event</a:t>
                      </a:r>
                      <a:endParaRPr b="1" sz="800">
                        <a:solidFill>
                          <a:srgbClr val="FFFFFF"/>
                        </a:solidFill>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0F9ED5"/>
                    </a:solidFill>
                  </a:tcPr>
                </a:tc>
                <a:tc>
                  <a:txBody>
                    <a:bodyPr/>
                    <a:lstStyle/>
                    <a:p>
                      <a:pPr indent="0" lvl="0" marL="0" rtl="0" algn="ctr">
                        <a:lnSpc>
                          <a:spcPct val="115000"/>
                        </a:lnSpc>
                        <a:spcBef>
                          <a:spcPts val="0"/>
                        </a:spcBef>
                        <a:spcAft>
                          <a:spcPts val="0"/>
                        </a:spcAft>
                        <a:buNone/>
                      </a:pPr>
                      <a:r>
                        <a:rPr b="1" lang="es" sz="800">
                          <a:solidFill>
                            <a:srgbClr val="FFFFFF"/>
                          </a:solidFill>
                          <a:latin typeface="Times New Roman"/>
                          <a:ea typeface="Times New Roman"/>
                          <a:cs typeface="Times New Roman"/>
                          <a:sym typeface="Times New Roman"/>
                        </a:rPr>
                        <a:t>Event Site</a:t>
                      </a:r>
                      <a:endParaRPr b="1" sz="800">
                        <a:solidFill>
                          <a:srgbClr val="FFFFFF"/>
                        </a:solidFill>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0F9ED5"/>
                    </a:solidFill>
                  </a:tcPr>
                </a:tc>
                <a:tc>
                  <a:txBody>
                    <a:bodyPr/>
                    <a:lstStyle/>
                    <a:p>
                      <a:pPr indent="0" lvl="0" marL="0" rtl="0" algn="ctr">
                        <a:lnSpc>
                          <a:spcPct val="115000"/>
                        </a:lnSpc>
                        <a:spcBef>
                          <a:spcPts val="0"/>
                        </a:spcBef>
                        <a:spcAft>
                          <a:spcPts val="0"/>
                        </a:spcAft>
                        <a:buNone/>
                      </a:pPr>
                      <a:r>
                        <a:rPr b="1" lang="es" sz="800">
                          <a:solidFill>
                            <a:srgbClr val="FFFFFF"/>
                          </a:solidFill>
                          <a:latin typeface="Times New Roman"/>
                          <a:ea typeface="Times New Roman"/>
                          <a:cs typeface="Times New Roman"/>
                          <a:sym typeface="Times New Roman"/>
                        </a:rPr>
                        <a:t>Survival Status</a:t>
                      </a:r>
                      <a:endParaRPr b="1" sz="800">
                        <a:solidFill>
                          <a:srgbClr val="FFFFFF"/>
                        </a:solidFill>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0F9ED5"/>
                    </a:solidFill>
                  </a:tcPr>
                </a:tc>
                <a:tc>
                  <a:txBody>
                    <a:bodyPr/>
                    <a:lstStyle/>
                    <a:p>
                      <a:pPr indent="0" lvl="0" marL="0" rtl="0" algn="ctr">
                        <a:lnSpc>
                          <a:spcPct val="115000"/>
                        </a:lnSpc>
                        <a:spcBef>
                          <a:spcPts val="0"/>
                        </a:spcBef>
                        <a:spcAft>
                          <a:spcPts val="0"/>
                        </a:spcAft>
                        <a:buNone/>
                      </a:pPr>
                      <a:r>
                        <a:rPr b="1" lang="es" sz="800">
                          <a:solidFill>
                            <a:srgbClr val="FFFFFF"/>
                          </a:solidFill>
                          <a:latin typeface="Times New Roman"/>
                          <a:ea typeface="Times New Roman"/>
                          <a:cs typeface="Times New Roman"/>
                          <a:sym typeface="Times New Roman"/>
                        </a:rPr>
                        <a:t>Survival Time (years)</a:t>
                      </a:r>
                      <a:endParaRPr b="1" sz="800">
                        <a:solidFill>
                          <a:srgbClr val="FFFFFF"/>
                        </a:solidFill>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0F9ED5"/>
                    </a:solidFill>
                  </a:tcPr>
                </a:tc>
                <a:tc>
                  <a:txBody>
                    <a:bodyPr/>
                    <a:lstStyle/>
                    <a:p>
                      <a:pPr indent="0" lvl="0" marL="0" rtl="0" algn="ctr">
                        <a:lnSpc>
                          <a:spcPct val="115000"/>
                        </a:lnSpc>
                        <a:spcBef>
                          <a:spcPts val="0"/>
                        </a:spcBef>
                        <a:spcAft>
                          <a:spcPts val="0"/>
                        </a:spcAft>
                        <a:buNone/>
                      </a:pPr>
                      <a:r>
                        <a:rPr b="1" lang="es" sz="800">
                          <a:solidFill>
                            <a:srgbClr val="FFFFFF"/>
                          </a:solidFill>
                          <a:latin typeface="Times New Roman"/>
                          <a:ea typeface="Times New Roman"/>
                          <a:cs typeface="Times New Roman"/>
                          <a:sym typeface="Times New Roman"/>
                        </a:rPr>
                        <a:t>Subtype</a:t>
                      </a:r>
                      <a:endParaRPr b="1" sz="800">
                        <a:solidFill>
                          <a:srgbClr val="FFFFFF"/>
                        </a:solidFill>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0F9ED5"/>
                    </a:solidFill>
                  </a:tcPr>
                </a:tc>
                <a:tc>
                  <a:txBody>
                    <a:bodyPr/>
                    <a:lstStyle/>
                    <a:p>
                      <a:pPr indent="0" lvl="0" marL="0" rtl="0" algn="ctr">
                        <a:lnSpc>
                          <a:spcPct val="115000"/>
                        </a:lnSpc>
                        <a:spcBef>
                          <a:spcPts val="0"/>
                        </a:spcBef>
                        <a:spcAft>
                          <a:spcPts val="0"/>
                        </a:spcAft>
                        <a:buNone/>
                      </a:pPr>
                      <a:r>
                        <a:rPr b="1" lang="es" sz="800">
                          <a:solidFill>
                            <a:srgbClr val="FFFFFF"/>
                          </a:solidFill>
                          <a:latin typeface="Times New Roman"/>
                          <a:ea typeface="Times New Roman"/>
                          <a:cs typeface="Times New Roman"/>
                          <a:sym typeface="Times New Roman"/>
                        </a:rPr>
                        <a:t>Genetic Ancestry</a:t>
                      </a:r>
                      <a:endParaRPr b="1" sz="800">
                        <a:solidFill>
                          <a:srgbClr val="FFFFFF"/>
                        </a:solidFill>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0F9ED5"/>
                    </a:solidFill>
                  </a:tcPr>
                </a:tc>
              </a:tr>
              <a:tr h="190500">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TCGA-4H-AAAK</a:t>
                      </a:r>
                      <a:endParaRPr sz="800">
                        <a:latin typeface="Times New Roman"/>
                        <a:ea typeface="Times New Roman"/>
                        <a:cs typeface="Times New Roman"/>
                        <a:sym typeface="Times New Roman"/>
                      </a:endParaRPr>
                    </a:p>
                  </a:txBody>
                  <a:tcPr marT="9525" marB="91425" marR="9525" marL="9525" anchor="ctr">
                    <a:lnL cap="flat" cmpd="sng" w="10575">
                      <a:solidFill>
                        <a:srgbClr val="61CBF3"/>
                      </a:solidFill>
                      <a:prstDash val="solid"/>
                      <a:round/>
                      <a:headEnd len="sm" w="sm" type="none"/>
                      <a:tailEnd len="sm" w="sm" type="none"/>
                    </a:lnL>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CAEDFB"/>
                    </a:solidFill>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50</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CAEDFB"/>
                    </a:solidFill>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female</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CAEDFB"/>
                    </a:solidFill>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White</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CAEDFB"/>
                    </a:solidFill>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Primary solid Tumor</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CAEDFB"/>
                    </a:solidFill>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postmenopausal</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CAEDFB"/>
                    </a:solidFill>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ILC</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CAEDFB"/>
                    </a:solidFill>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positive</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CAEDFB"/>
                    </a:solidFill>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positive</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CAEDFB"/>
                    </a:solidFill>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equivocal</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CAEDFB"/>
                    </a:solidFill>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NA</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CAEDFB"/>
                    </a:solidFill>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NA</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CAEDFB"/>
                    </a:solidFill>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alive</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CAEDFB"/>
                    </a:solidFill>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0.95</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CAEDFB"/>
                    </a:solidFill>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LumA</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CAEDFB"/>
                    </a:solidFill>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European</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solidFill>
                      <a:srgbClr val="CAEDFB"/>
                    </a:solidFill>
                  </a:tcPr>
                </a:tc>
              </a:tr>
              <a:tr h="190500">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TCGA-A1-A0SD</a:t>
                      </a:r>
                      <a:endParaRPr sz="800">
                        <a:latin typeface="Times New Roman"/>
                        <a:ea typeface="Times New Roman"/>
                        <a:cs typeface="Times New Roman"/>
                        <a:sym typeface="Times New Roman"/>
                      </a:endParaRPr>
                    </a:p>
                  </a:txBody>
                  <a:tcPr marT="9525" marB="91425" marR="9525" marL="9525" anchor="ctr">
                    <a:lnL cap="flat" cmpd="sng" w="10575">
                      <a:solidFill>
                        <a:srgbClr val="61CBF3"/>
                      </a:solidFill>
                      <a:prstDash val="solid"/>
                      <a:round/>
                      <a:headEnd len="sm" w="sm" type="none"/>
                      <a:tailEnd len="sm" w="sm" type="none"/>
                    </a:lnL>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59</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female</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White</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Primary solid Tumor</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not available</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IDC</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positive</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positive</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negative</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NA</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NA</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alive</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1.2</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LumA</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800">
                          <a:latin typeface="Times New Roman"/>
                          <a:ea typeface="Times New Roman"/>
                          <a:cs typeface="Times New Roman"/>
                          <a:sym typeface="Times New Roman"/>
                        </a:rPr>
                        <a:t>European</a:t>
                      </a:r>
                      <a:endParaRPr sz="800">
                        <a:latin typeface="Times New Roman"/>
                        <a:ea typeface="Times New Roman"/>
                        <a:cs typeface="Times New Roman"/>
                        <a:sym typeface="Times New Roman"/>
                      </a:endParaRPr>
                    </a:p>
                  </a:txBody>
                  <a:tcPr marT="9525" marB="91425" marR="9525" marL="9525" anchor="ctr">
                    <a:lnT cap="flat" cmpd="sng" w="10575">
                      <a:solidFill>
                        <a:srgbClr val="61CBF3"/>
                      </a:solidFill>
                      <a:prstDash val="solid"/>
                      <a:round/>
                      <a:headEnd len="sm" w="sm" type="none"/>
                      <a:tailEnd len="sm" w="sm" type="none"/>
                    </a:lnT>
                    <a:lnB cap="flat" cmpd="sng" w="10575">
                      <a:solidFill>
                        <a:srgbClr val="61CBF3"/>
                      </a:solidFill>
                      <a:prstDash val="solid"/>
                      <a:round/>
                      <a:headEnd len="sm" w="sm" type="none"/>
                      <a:tailEnd len="sm" w="sm" type="none"/>
                    </a:lnB>
                  </a:tcPr>
                </a:tc>
              </a:tr>
            </a:tbl>
          </a:graphicData>
        </a:graphic>
      </p:graphicFrame>
      <p:sp>
        <p:nvSpPr>
          <p:cNvPr id="244" name="Google Shape;244;p24"/>
          <p:cNvSpPr txBox="1"/>
          <p:nvPr/>
        </p:nvSpPr>
        <p:spPr>
          <a:xfrm>
            <a:off x="3425500" y="1244825"/>
            <a:ext cx="7393200" cy="342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s">
                <a:solidFill>
                  <a:schemeClr val="dk2"/>
                </a:solidFill>
                <a:latin typeface="Times New Roman"/>
                <a:ea typeface="Times New Roman"/>
                <a:cs typeface="Times New Roman"/>
                <a:sym typeface="Times New Roman"/>
              </a:rPr>
              <a:t>1184 pacientes con cáncer de mama</a:t>
            </a:r>
            <a:br>
              <a:rPr lang="es">
                <a:solidFill>
                  <a:schemeClr val="dk2"/>
                </a:solidFill>
                <a:latin typeface="Times New Roman"/>
                <a:ea typeface="Times New Roman"/>
                <a:cs typeface="Times New Roman"/>
                <a:sym typeface="Times New Roman"/>
              </a:rPr>
            </a:br>
            <a:r>
              <a:rPr lang="es">
                <a:solidFill>
                  <a:schemeClr val="dk2"/>
                </a:solidFill>
                <a:highlight>
                  <a:srgbClr val="FFFFFF"/>
                </a:highlight>
                <a:latin typeface="Times New Roman"/>
                <a:ea typeface="Times New Roman"/>
                <a:cs typeface="Times New Roman"/>
                <a:sym typeface="Times New Roman"/>
              </a:rPr>
              <a:t>Programa del Atlas del Genoma del Cáncer (TCGA)</a:t>
            </a:r>
            <a:endParaRPr>
              <a:solidFill>
                <a:schemeClr val="dk2"/>
              </a:solidFill>
              <a:latin typeface="Times New Roman"/>
              <a:ea typeface="Times New Roman"/>
              <a:cs typeface="Times New Roman"/>
              <a:sym typeface="Times New Roman"/>
            </a:endParaRPr>
          </a:p>
        </p:txBody>
      </p:sp>
      <p:sp>
        <p:nvSpPr>
          <p:cNvPr id="245" name="Google Shape;245;p24"/>
          <p:cNvSpPr txBox="1"/>
          <p:nvPr/>
        </p:nvSpPr>
        <p:spPr>
          <a:xfrm>
            <a:off x="2210250" y="3181825"/>
            <a:ext cx="6033300" cy="89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b="1" sz="1100">
              <a:solidFill>
                <a:schemeClr val="dk1"/>
              </a:solidFill>
              <a:latin typeface="Times New Roman"/>
              <a:ea typeface="Times New Roman"/>
              <a:cs typeface="Times New Roman"/>
              <a:sym typeface="Times New Roman"/>
            </a:endParaRPr>
          </a:p>
          <a:p>
            <a:pPr indent="-298450" lvl="0" marL="457200" rtl="0" algn="l">
              <a:lnSpc>
                <a:spcPct val="115000"/>
              </a:lnSpc>
              <a:spcBef>
                <a:spcPts val="1200"/>
              </a:spcBef>
              <a:spcAft>
                <a:spcPts val="0"/>
              </a:spcAft>
              <a:buClr>
                <a:schemeClr val="dk1"/>
              </a:buClr>
              <a:buSzPts val="1100"/>
              <a:buFont typeface="Times New Roman"/>
              <a:buChar char="➢"/>
            </a:pPr>
            <a:r>
              <a:rPr lang="es" sz="1100">
                <a:solidFill>
                  <a:schemeClr val="dk1"/>
                </a:solidFill>
                <a:latin typeface="Times New Roman"/>
                <a:ea typeface="Times New Roman"/>
                <a:cs typeface="Times New Roman"/>
                <a:sym typeface="Times New Roman"/>
              </a:rPr>
              <a:t>Los clusters revelan patrones en los datos que pueden ayudar a e</a:t>
            </a:r>
            <a:r>
              <a:rPr lang="es" sz="1100">
                <a:solidFill>
                  <a:schemeClr val="dk1"/>
                </a:solidFill>
                <a:latin typeface="Times New Roman"/>
                <a:ea typeface="Times New Roman"/>
                <a:cs typeface="Times New Roman"/>
                <a:sym typeface="Times New Roman"/>
              </a:rPr>
              <a:t>ntender cómo se desarrolla el cáncer en cada grupo y qué vías metabólicas o genéticas están alteradas</a:t>
            </a:r>
            <a:r>
              <a:rPr lang="es" sz="1100">
                <a:solidFill>
                  <a:schemeClr val="dk1"/>
                </a:solidFill>
                <a:latin typeface="Times New Roman"/>
                <a:ea typeface="Times New Roman"/>
                <a:cs typeface="Times New Roman"/>
                <a:sym typeface="Times New Roman"/>
              </a:rPr>
              <a:t>.</a:t>
            </a:r>
            <a:endParaRPr sz="110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25"/>
          <p:cNvPicPr preferRelativeResize="0"/>
          <p:nvPr/>
        </p:nvPicPr>
        <p:blipFill rotWithShape="1">
          <a:blip r:embed="rId3">
            <a:alphaModFix/>
          </a:blip>
          <a:srcRect b="5964" l="21605" r="60602" t="23443"/>
          <a:stretch/>
        </p:blipFill>
        <p:spPr>
          <a:xfrm>
            <a:off x="506242" y="2249002"/>
            <a:ext cx="962729" cy="1465364"/>
          </a:xfrm>
          <a:prstGeom prst="rect">
            <a:avLst/>
          </a:prstGeom>
          <a:noFill/>
          <a:ln>
            <a:noFill/>
          </a:ln>
        </p:spPr>
      </p:pic>
      <p:sp>
        <p:nvSpPr>
          <p:cNvPr id="251" name="Google Shape;251;p25"/>
          <p:cNvSpPr txBox="1"/>
          <p:nvPr/>
        </p:nvSpPr>
        <p:spPr>
          <a:xfrm>
            <a:off x="418475" y="1053251"/>
            <a:ext cx="1160400" cy="2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000">
                <a:latin typeface="Times New Roman"/>
                <a:ea typeface="Times New Roman"/>
                <a:cs typeface="Times New Roman"/>
                <a:sym typeface="Times New Roman"/>
              </a:rPr>
              <a:t>Desarrollar MEGs personalizados</a:t>
            </a:r>
            <a:endParaRPr b="1" sz="1000">
              <a:solidFill>
                <a:srgbClr val="595959"/>
              </a:solidFill>
              <a:latin typeface="Times New Roman"/>
              <a:ea typeface="Times New Roman"/>
              <a:cs typeface="Times New Roman"/>
              <a:sym typeface="Times New Roman"/>
            </a:endParaRPr>
          </a:p>
        </p:txBody>
      </p:sp>
      <p:cxnSp>
        <p:nvCxnSpPr>
          <p:cNvPr id="252" name="Google Shape;252;p25"/>
          <p:cNvCxnSpPr/>
          <p:nvPr/>
        </p:nvCxnSpPr>
        <p:spPr>
          <a:xfrm flipH="1">
            <a:off x="1028229" y="1775225"/>
            <a:ext cx="6300" cy="238200"/>
          </a:xfrm>
          <a:prstGeom prst="straightConnector1">
            <a:avLst/>
          </a:prstGeom>
          <a:noFill/>
          <a:ln cap="flat" cmpd="sng" w="19050">
            <a:solidFill>
              <a:schemeClr val="dk1"/>
            </a:solidFill>
            <a:prstDash val="solid"/>
            <a:round/>
            <a:headEnd len="med" w="med" type="none"/>
            <a:tailEnd len="med" w="med" type="diamond"/>
          </a:ln>
        </p:spPr>
      </p:cxnSp>
      <p:pic>
        <p:nvPicPr>
          <p:cNvPr id="253" name="Google Shape;253;p25"/>
          <p:cNvPicPr preferRelativeResize="0"/>
          <p:nvPr/>
        </p:nvPicPr>
        <p:blipFill>
          <a:blip r:embed="rId4">
            <a:alphaModFix/>
          </a:blip>
          <a:stretch>
            <a:fillRect/>
          </a:stretch>
        </p:blipFill>
        <p:spPr>
          <a:xfrm>
            <a:off x="791436" y="3766147"/>
            <a:ext cx="414535" cy="436564"/>
          </a:xfrm>
          <a:prstGeom prst="rect">
            <a:avLst/>
          </a:prstGeom>
          <a:noFill/>
          <a:ln>
            <a:noFill/>
          </a:ln>
        </p:spPr>
      </p:pic>
      <p:sp>
        <p:nvSpPr>
          <p:cNvPr id="254" name="Google Shape;254;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55" name="Google Shape;255;p25"/>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graphicFrame>
        <p:nvGraphicFramePr>
          <p:cNvPr id="256" name="Google Shape;256;p25"/>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latin typeface="Times New Roman"/>
                          <a:ea typeface="Times New Roman"/>
                          <a:cs typeface="Times New Roman"/>
                          <a:sym typeface="Times New Roman"/>
                        </a:rPr>
                        <a:t>Antecedentes</a:t>
                      </a:r>
                      <a:endParaRPr sz="1200">
                        <a:solidFill>
                          <a:srgbClr val="9E9E9E"/>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chemeClr val="dk1"/>
                          </a:solidFill>
                          <a:latin typeface="Times New Roman"/>
                          <a:ea typeface="Times New Roman"/>
                          <a:cs typeface="Times New Roman"/>
                          <a:sym typeface="Times New Roman"/>
                        </a:rPr>
                        <a:t>Metodología</a:t>
                      </a:r>
                      <a:endParaRPr sz="1200">
                        <a:solidFill>
                          <a:schemeClr val="dk1"/>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Resultados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Conclusiones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257" name="Google Shape;257;p25"/>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pic>
        <p:nvPicPr>
          <p:cNvPr id="258" name="Google Shape;258;p25"/>
          <p:cNvPicPr preferRelativeResize="0"/>
          <p:nvPr/>
        </p:nvPicPr>
        <p:blipFill>
          <a:blip r:embed="rId5">
            <a:alphaModFix/>
          </a:blip>
          <a:stretch>
            <a:fillRect/>
          </a:stretch>
        </p:blipFill>
        <p:spPr>
          <a:xfrm>
            <a:off x="6793324" y="2169802"/>
            <a:ext cx="1451400" cy="368376"/>
          </a:xfrm>
          <a:prstGeom prst="rect">
            <a:avLst/>
          </a:prstGeom>
          <a:noFill/>
          <a:ln>
            <a:noFill/>
          </a:ln>
        </p:spPr>
      </p:pic>
      <p:pic>
        <p:nvPicPr>
          <p:cNvPr id="259" name="Google Shape;259;p25"/>
          <p:cNvPicPr preferRelativeResize="0"/>
          <p:nvPr/>
        </p:nvPicPr>
        <p:blipFill>
          <a:blip r:embed="rId6">
            <a:alphaModFix/>
          </a:blip>
          <a:stretch>
            <a:fillRect/>
          </a:stretch>
        </p:blipFill>
        <p:spPr>
          <a:xfrm>
            <a:off x="1787062" y="1116492"/>
            <a:ext cx="4150799" cy="3429257"/>
          </a:xfrm>
          <a:prstGeom prst="rect">
            <a:avLst/>
          </a:prstGeom>
          <a:noFill/>
          <a:ln>
            <a:noFill/>
          </a:ln>
        </p:spPr>
      </p:pic>
      <p:sp>
        <p:nvSpPr>
          <p:cNvPr id="260" name="Google Shape;260;p25"/>
          <p:cNvSpPr txBox="1"/>
          <p:nvPr/>
        </p:nvSpPr>
        <p:spPr>
          <a:xfrm>
            <a:off x="3000825" y="4689750"/>
            <a:ext cx="1451400" cy="1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261" name="Google Shape;261;p25"/>
          <p:cNvPicPr preferRelativeResize="0"/>
          <p:nvPr/>
        </p:nvPicPr>
        <p:blipFill>
          <a:blip r:embed="rId7">
            <a:alphaModFix/>
          </a:blip>
          <a:stretch>
            <a:fillRect/>
          </a:stretch>
        </p:blipFill>
        <p:spPr>
          <a:xfrm>
            <a:off x="6518937" y="3294671"/>
            <a:ext cx="1876425" cy="1122779"/>
          </a:xfrm>
          <a:prstGeom prst="rect">
            <a:avLst/>
          </a:prstGeom>
          <a:noFill/>
          <a:ln>
            <a:noFill/>
          </a:ln>
        </p:spPr>
      </p:pic>
      <p:cxnSp>
        <p:nvCxnSpPr>
          <p:cNvPr id="262" name="Google Shape;262;p25"/>
          <p:cNvCxnSpPr/>
          <p:nvPr/>
        </p:nvCxnSpPr>
        <p:spPr>
          <a:xfrm>
            <a:off x="6037075" y="2395675"/>
            <a:ext cx="550200" cy="4200"/>
          </a:xfrm>
          <a:prstGeom prst="straightConnector1">
            <a:avLst/>
          </a:prstGeom>
          <a:noFill/>
          <a:ln cap="flat" cmpd="sng" w="19050">
            <a:solidFill>
              <a:srgbClr val="FF9900"/>
            </a:solidFill>
            <a:prstDash val="solid"/>
            <a:round/>
            <a:headEnd len="med" w="med" type="none"/>
            <a:tailEnd len="med" w="med" type="triangle"/>
          </a:ln>
        </p:spPr>
      </p:cxnSp>
      <p:cxnSp>
        <p:nvCxnSpPr>
          <p:cNvPr id="263" name="Google Shape;263;p25"/>
          <p:cNvCxnSpPr/>
          <p:nvPr/>
        </p:nvCxnSpPr>
        <p:spPr>
          <a:xfrm rot="10800000">
            <a:off x="7457175" y="2738175"/>
            <a:ext cx="0" cy="556500"/>
          </a:xfrm>
          <a:prstGeom prst="straightConnector1">
            <a:avLst/>
          </a:prstGeom>
          <a:noFill/>
          <a:ln cap="flat" cmpd="sng" w="19050">
            <a:solidFill>
              <a:srgbClr val="FF9900"/>
            </a:solidFill>
            <a:prstDash val="solid"/>
            <a:round/>
            <a:headEnd len="med" w="med" type="none"/>
            <a:tailEnd len="med" w="med" type="triangle"/>
          </a:ln>
        </p:spPr>
      </p:cxnSp>
      <p:sp>
        <p:nvSpPr>
          <p:cNvPr id="264" name="Google Shape;264;p25"/>
          <p:cNvSpPr txBox="1"/>
          <p:nvPr/>
        </p:nvSpPr>
        <p:spPr>
          <a:xfrm>
            <a:off x="2960875" y="4477050"/>
            <a:ext cx="33228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Times New Roman"/>
                <a:ea typeface="Times New Roman"/>
                <a:cs typeface="Times New Roman"/>
                <a:sym typeface="Times New Roman"/>
              </a:rPr>
              <a:t>Fig. 7. </a:t>
            </a:r>
            <a:r>
              <a:rPr lang="es" sz="1100">
                <a:solidFill>
                  <a:schemeClr val="dk2"/>
                </a:solidFill>
                <a:latin typeface="Times New Roman"/>
                <a:ea typeface="Times New Roman"/>
                <a:cs typeface="Times New Roman"/>
                <a:sym typeface="Times New Roman"/>
              </a:rPr>
              <a:t>(Brunk et al., 2018)</a:t>
            </a:r>
            <a:endParaRPr sz="1100">
              <a:solidFill>
                <a:schemeClr val="dk2"/>
              </a:solidFill>
              <a:latin typeface="Times New Roman"/>
              <a:ea typeface="Times New Roman"/>
              <a:cs typeface="Times New Roman"/>
              <a:sym typeface="Times New Roman"/>
            </a:endParaRPr>
          </a:p>
        </p:txBody>
      </p:sp>
      <p:sp>
        <p:nvSpPr>
          <p:cNvPr id="265" name="Google Shape;265;p25"/>
          <p:cNvSpPr txBox="1"/>
          <p:nvPr/>
        </p:nvSpPr>
        <p:spPr>
          <a:xfrm>
            <a:off x="6610475" y="4357350"/>
            <a:ext cx="18171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Times New Roman"/>
                <a:ea typeface="Times New Roman"/>
                <a:cs typeface="Times New Roman"/>
                <a:sym typeface="Times New Roman"/>
              </a:rPr>
              <a:t>Fig. 8. </a:t>
            </a:r>
            <a:r>
              <a:rPr lang="es" sz="1100">
                <a:solidFill>
                  <a:schemeClr val="dk2"/>
                </a:solidFill>
                <a:latin typeface="Times New Roman"/>
                <a:ea typeface="Times New Roman"/>
                <a:cs typeface="Times New Roman"/>
                <a:sym typeface="Times New Roman"/>
              </a:rPr>
              <a:t>Información</a:t>
            </a:r>
            <a:r>
              <a:rPr lang="es" sz="1100">
                <a:solidFill>
                  <a:schemeClr val="dk2"/>
                </a:solidFill>
                <a:latin typeface="Times New Roman"/>
                <a:ea typeface="Times New Roman"/>
                <a:cs typeface="Times New Roman"/>
                <a:sym typeface="Times New Roman"/>
              </a:rPr>
              <a:t> individual </a:t>
            </a:r>
            <a:r>
              <a:rPr lang="es" sz="1100">
                <a:solidFill>
                  <a:schemeClr val="dk2"/>
                </a:solidFill>
                <a:latin typeface="Times New Roman"/>
                <a:ea typeface="Times New Roman"/>
                <a:cs typeface="Times New Roman"/>
                <a:sym typeface="Times New Roman"/>
              </a:rPr>
              <a:t>(</a:t>
            </a:r>
            <a:r>
              <a:rPr lang="es" sz="1100">
                <a:solidFill>
                  <a:schemeClr val="dk2"/>
                </a:solidFill>
                <a:latin typeface="Times New Roman"/>
                <a:ea typeface="Times New Roman"/>
                <a:cs typeface="Times New Roman"/>
                <a:sym typeface="Times New Roman"/>
              </a:rPr>
              <a:t>Germán Preciat. et al. 2021)</a:t>
            </a:r>
            <a:endParaRPr sz="1100">
              <a:solidFill>
                <a:schemeClr val="dk2"/>
              </a:solidFill>
              <a:latin typeface="Times New Roman"/>
              <a:ea typeface="Times New Roman"/>
              <a:cs typeface="Times New Roman"/>
              <a:sym typeface="Times New Roman"/>
            </a:endParaRPr>
          </a:p>
        </p:txBody>
      </p:sp>
      <p:sp>
        <p:nvSpPr>
          <p:cNvPr id="266" name="Google Shape;266;p25"/>
          <p:cNvSpPr txBox="1"/>
          <p:nvPr/>
        </p:nvSpPr>
        <p:spPr>
          <a:xfrm>
            <a:off x="6080775" y="526225"/>
            <a:ext cx="275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267" name="Google Shape;267;p25"/>
          <p:cNvCxnSpPr/>
          <p:nvPr/>
        </p:nvCxnSpPr>
        <p:spPr>
          <a:xfrm>
            <a:off x="7448900" y="1544213"/>
            <a:ext cx="16500" cy="469200"/>
          </a:xfrm>
          <a:prstGeom prst="straightConnector1">
            <a:avLst/>
          </a:prstGeom>
          <a:noFill/>
          <a:ln cap="flat" cmpd="sng" w="19050">
            <a:solidFill>
              <a:srgbClr val="FF9900"/>
            </a:solidFill>
            <a:prstDash val="solid"/>
            <a:round/>
            <a:headEnd len="med" w="med" type="none"/>
            <a:tailEnd len="med" w="med" type="triangle"/>
          </a:ln>
        </p:spPr>
      </p:cxnSp>
      <p:sp>
        <p:nvSpPr>
          <p:cNvPr id="268" name="Google Shape;268;p25"/>
          <p:cNvSpPr txBox="1"/>
          <p:nvPr/>
        </p:nvSpPr>
        <p:spPr>
          <a:xfrm>
            <a:off x="6625625" y="672575"/>
            <a:ext cx="1619100" cy="1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dk1"/>
                </a:solidFill>
                <a:latin typeface="Times New Roman"/>
                <a:ea typeface="Times New Roman"/>
                <a:cs typeface="Times New Roman"/>
                <a:sym typeface="Times New Roman"/>
              </a:rPr>
              <a:t>108 genes asociados al </a:t>
            </a:r>
            <a:r>
              <a:rPr lang="es">
                <a:solidFill>
                  <a:schemeClr val="dk1"/>
                </a:solidFill>
                <a:latin typeface="Times New Roman"/>
                <a:ea typeface="Times New Roman"/>
                <a:cs typeface="Times New Roman"/>
                <a:sym typeface="Times New Roman"/>
              </a:rPr>
              <a:t>cáncer</a:t>
            </a:r>
            <a:r>
              <a:rPr lang="es">
                <a:solidFill>
                  <a:schemeClr val="dk1"/>
                </a:solidFill>
                <a:latin typeface="Times New Roman"/>
                <a:ea typeface="Times New Roman"/>
                <a:cs typeface="Times New Roman"/>
                <a:sym typeface="Times New Roman"/>
              </a:rPr>
              <a:t> de mama</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74" name="Google Shape;274;p26"/>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graphicFrame>
        <p:nvGraphicFramePr>
          <p:cNvPr id="275" name="Google Shape;275;p26"/>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latin typeface="Times New Roman"/>
                          <a:ea typeface="Times New Roman"/>
                          <a:cs typeface="Times New Roman"/>
                          <a:sym typeface="Times New Roman"/>
                        </a:rPr>
                        <a:t>Antecedentes</a:t>
                      </a:r>
                      <a:endParaRPr sz="1200">
                        <a:solidFill>
                          <a:srgbClr val="9E9E9E"/>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chemeClr val="dk1"/>
                          </a:solidFill>
                          <a:latin typeface="Times New Roman"/>
                          <a:ea typeface="Times New Roman"/>
                          <a:cs typeface="Times New Roman"/>
                          <a:sym typeface="Times New Roman"/>
                        </a:rPr>
                        <a:t>Metodología</a:t>
                      </a:r>
                      <a:endParaRPr sz="1200">
                        <a:solidFill>
                          <a:schemeClr val="dk1"/>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Resultados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Conclusiones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276" name="Google Shape;276;p26"/>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pic>
        <p:nvPicPr>
          <p:cNvPr id="277" name="Google Shape;277;p26"/>
          <p:cNvPicPr preferRelativeResize="0"/>
          <p:nvPr/>
        </p:nvPicPr>
        <p:blipFill rotWithShape="1">
          <a:blip r:embed="rId3">
            <a:alphaModFix/>
          </a:blip>
          <a:srcRect b="46408" l="71144" r="0" t="24413"/>
          <a:stretch/>
        </p:blipFill>
        <p:spPr>
          <a:xfrm>
            <a:off x="343239" y="2460076"/>
            <a:ext cx="1561416" cy="605668"/>
          </a:xfrm>
          <a:prstGeom prst="rect">
            <a:avLst/>
          </a:prstGeom>
          <a:noFill/>
          <a:ln>
            <a:noFill/>
          </a:ln>
        </p:spPr>
      </p:pic>
      <p:sp>
        <p:nvSpPr>
          <p:cNvPr id="278" name="Google Shape;278;p26"/>
          <p:cNvSpPr txBox="1"/>
          <p:nvPr/>
        </p:nvSpPr>
        <p:spPr>
          <a:xfrm>
            <a:off x="200830" y="1111375"/>
            <a:ext cx="17289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s" sz="1000">
                <a:latin typeface="Times New Roman"/>
                <a:ea typeface="Times New Roman"/>
                <a:cs typeface="Times New Roman"/>
                <a:sym typeface="Times New Roman"/>
              </a:rPr>
              <a:t>Identificar correlaciones entre datos clínicos y fenotipos metabólicos</a:t>
            </a:r>
            <a:endParaRPr b="1" sz="1000">
              <a:latin typeface="Times New Roman"/>
              <a:ea typeface="Times New Roman"/>
              <a:cs typeface="Times New Roman"/>
              <a:sym typeface="Times New Roman"/>
            </a:endParaRPr>
          </a:p>
        </p:txBody>
      </p:sp>
      <p:cxnSp>
        <p:nvCxnSpPr>
          <p:cNvPr id="279" name="Google Shape;279;p26"/>
          <p:cNvCxnSpPr/>
          <p:nvPr/>
        </p:nvCxnSpPr>
        <p:spPr>
          <a:xfrm flipH="1">
            <a:off x="1062037" y="1838650"/>
            <a:ext cx="6300" cy="238200"/>
          </a:xfrm>
          <a:prstGeom prst="straightConnector1">
            <a:avLst/>
          </a:prstGeom>
          <a:noFill/>
          <a:ln cap="flat" cmpd="sng" w="19050">
            <a:solidFill>
              <a:schemeClr val="dk1"/>
            </a:solidFill>
            <a:prstDash val="solid"/>
            <a:round/>
            <a:headEnd len="med" w="med" type="none"/>
            <a:tailEnd len="med" w="med" type="diamond"/>
          </a:ln>
        </p:spPr>
      </p:cxnSp>
      <p:pic>
        <p:nvPicPr>
          <p:cNvPr id="280" name="Google Shape;280;p26"/>
          <p:cNvPicPr preferRelativeResize="0"/>
          <p:nvPr/>
        </p:nvPicPr>
        <p:blipFill rotWithShape="1">
          <a:blip r:embed="rId4">
            <a:alphaModFix/>
          </a:blip>
          <a:srcRect b="0" l="0" r="0" t="0"/>
          <a:stretch/>
        </p:blipFill>
        <p:spPr>
          <a:xfrm>
            <a:off x="543716" y="3065737"/>
            <a:ext cx="1160461" cy="763530"/>
          </a:xfrm>
          <a:prstGeom prst="rect">
            <a:avLst/>
          </a:prstGeom>
          <a:noFill/>
          <a:ln>
            <a:noFill/>
          </a:ln>
        </p:spPr>
      </p:pic>
      <p:pic>
        <p:nvPicPr>
          <p:cNvPr id="281" name="Google Shape;281;p26"/>
          <p:cNvPicPr preferRelativeResize="0"/>
          <p:nvPr/>
        </p:nvPicPr>
        <p:blipFill>
          <a:blip r:embed="rId5">
            <a:alphaModFix/>
          </a:blip>
          <a:stretch>
            <a:fillRect/>
          </a:stretch>
        </p:blipFill>
        <p:spPr>
          <a:xfrm>
            <a:off x="783370" y="3870423"/>
            <a:ext cx="681149" cy="403517"/>
          </a:xfrm>
          <a:prstGeom prst="rect">
            <a:avLst/>
          </a:prstGeom>
          <a:noFill/>
          <a:ln>
            <a:noFill/>
          </a:ln>
        </p:spPr>
      </p:pic>
      <p:sp>
        <p:nvSpPr>
          <p:cNvPr id="282" name="Google Shape;282;p26"/>
          <p:cNvSpPr txBox="1"/>
          <p:nvPr/>
        </p:nvSpPr>
        <p:spPr>
          <a:xfrm>
            <a:off x="2736625" y="769075"/>
            <a:ext cx="47418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s">
                <a:solidFill>
                  <a:schemeClr val="dk2"/>
                </a:solidFill>
                <a:latin typeface="Times New Roman"/>
                <a:ea typeface="Times New Roman"/>
                <a:cs typeface="Times New Roman"/>
                <a:sym typeface="Times New Roman"/>
              </a:rPr>
              <a:t>Correlacionar</a:t>
            </a:r>
            <a:r>
              <a:rPr lang="es">
                <a:solidFill>
                  <a:schemeClr val="dk2"/>
                </a:solidFill>
                <a:latin typeface="Times New Roman"/>
                <a:ea typeface="Times New Roman"/>
                <a:cs typeface="Times New Roman"/>
                <a:sym typeface="Times New Roman"/>
              </a:rPr>
              <a:t> datos clínicos y fenotipos metabólicos (correlación de pearson y spearman)</a:t>
            </a:r>
            <a:endParaRPr>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s">
                <a:solidFill>
                  <a:schemeClr val="dk2"/>
                </a:solidFill>
                <a:latin typeface="Times New Roman"/>
                <a:ea typeface="Times New Roman"/>
                <a:cs typeface="Times New Roman"/>
                <a:sym typeface="Times New Roman"/>
              </a:rPr>
              <a:t>Encontrar posibles biomarcadores para tratar el cáncer</a:t>
            </a:r>
            <a:endParaRPr>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p:txBody>
      </p:sp>
      <p:pic>
        <p:nvPicPr>
          <p:cNvPr id="283" name="Google Shape;283;p26"/>
          <p:cNvPicPr preferRelativeResize="0"/>
          <p:nvPr/>
        </p:nvPicPr>
        <p:blipFill>
          <a:blip r:embed="rId6">
            <a:alphaModFix/>
          </a:blip>
          <a:stretch>
            <a:fillRect/>
          </a:stretch>
        </p:blipFill>
        <p:spPr>
          <a:xfrm>
            <a:off x="2691400" y="2076850"/>
            <a:ext cx="5878449" cy="2494950"/>
          </a:xfrm>
          <a:prstGeom prst="rect">
            <a:avLst/>
          </a:prstGeom>
          <a:noFill/>
          <a:ln>
            <a:noFill/>
          </a:ln>
        </p:spPr>
      </p:pic>
      <p:sp>
        <p:nvSpPr>
          <p:cNvPr id="284" name="Google Shape;284;p26"/>
          <p:cNvSpPr txBox="1"/>
          <p:nvPr/>
        </p:nvSpPr>
        <p:spPr>
          <a:xfrm>
            <a:off x="3998475" y="4369525"/>
            <a:ext cx="397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Times New Roman"/>
                <a:ea typeface="Times New Roman"/>
                <a:cs typeface="Times New Roman"/>
                <a:sym typeface="Times New Roman"/>
              </a:rPr>
              <a:t>Fig. 9. Ejemplo de correlaci</a:t>
            </a:r>
            <a:r>
              <a:rPr lang="es" sz="1100">
                <a:solidFill>
                  <a:schemeClr val="dk2"/>
                </a:solidFill>
                <a:latin typeface="Times New Roman"/>
                <a:ea typeface="Times New Roman"/>
                <a:cs typeface="Times New Roman"/>
                <a:sym typeface="Times New Roman"/>
              </a:rPr>
              <a:t>ón (ChatGPT)</a:t>
            </a:r>
            <a:endParaRPr sz="1100">
              <a:solidFill>
                <a:schemeClr val="dk2"/>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27"/>
          <p:cNvPicPr preferRelativeResize="0"/>
          <p:nvPr/>
        </p:nvPicPr>
        <p:blipFill rotWithShape="1">
          <a:blip r:embed="rId3">
            <a:alphaModFix/>
          </a:blip>
          <a:srcRect b="2494" l="47088" r="36417" t="21925"/>
          <a:stretch/>
        </p:blipFill>
        <p:spPr>
          <a:xfrm>
            <a:off x="558469" y="2161994"/>
            <a:ext cx="892488" cy="1568980"/>
          </a:xfrm>
          <a:prstGeom prst="rect">
            <a:avLst/>
          </a:prstGeom>
          <a:noFill/>
          <a:ln>
            <a:noFill/>
          </a:ln>
        </p:spPr>
      </p:pic>
      <p:sp>
        <p:nvSpPr>
          <p:cNvPr id="290" name="Google Shape;290;p27"/>
          <p:cNvSpPr txBox="1"/>
          <p:nvPr/>
        </p:nvSpPr>
        <p:spPr>
          <a:xfrm>
            <a:off x="211541" y="1106345"/>
            <a:ext cx="15540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s" sz="1000">
                <a:latin typeface="Times New Roman"/>
                <a:ea typeface="Times New Roman"/>
                <a:cs typeface="Times New Roman"/>
                <a:sym typeface="Times New Roman"/>
              </a:rPr>
              <a:t>Adaptar MEGs en un microambiente tumoral</a:t>
            </a:r>
            <a:endParaRPr b="1" sz="1000">
              <a:latin typeface="Times New Roman"/>
              <a:ea typeface="Times New Roman"/>
              <a:cs typeface="Times New Roman"/>
              <a:sym typeface="Times New Roman"/>
            </a:endParaRPr>
          </a:p>
        </p:txBody>
      </p:sp>
      <p:cxnSp>
        <p:nvCxnSpPr>
          <p:cNvPr id="291" name="Google Shape;291;p27"/>
          <p:cNvCxnSpPr/>
          <p:nvPr/>
        </p:nvCxnSpPr>
        <p:spPr>
          <a:xfrm flipH="1">
            <a:off x="981893" y="1740025"/>
            <a:ext cx="6300" cy="238200"/>
          </a:xfrm>
          <a:prstGeom prst="straightConnector1">
            <a:avLst/>
          </a:prstGeom>
          <a:noFill/>
          <a:ln cap="flat" cmpd="sng" w="19050">
            <a:solidFill>
              <a:schemeClr val="dk1"/>
            </a:solidFill>
            <a:prstDash val="solid"/>
            <a:round/>
            <a:headEnd len="med" w="med" type="none"/>
            <a:tailEnd len="med" w="med" type="diamond"/>
          </a:ln>
        </p:spPr>
      </p:cxnSp>
      <p:pic>
        <p:nvPicPr>
          <p:cNvPr id="292" name="Google Shape;292;p27"/>
          <p:cNvPicPr preferRelativeResize="0"/>
          <p:nvPr/>
        </p:nvPicPr>
        <p:blipFill>
          <a:blip r:embed="rId4">
            <a:alphaModFix/>
          </a:blip>
          <a:stretch>
            <a:fillRect/>
          </a:stretch>
        </p:blipFill>
        <p:spPr>
          <a:xfrm>
            <a:off x="840676" y="3771795"/>
            <a:ext cx="383154" cy="403515"/>
          </a:xfrm>
          <a:prstGeom prst="rect">
            <a:avLst/>
          </a:prstGeom>
          <a:noFill/>
          <a:ln>
            <a:noFill/>
          </a:ln>
        </p:spPr>
      </p:pic>
      <p:sp>
        <p:nvSpPr>
          <p:cNvPr id="293" name="Google Shape;29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94" name="Google Shape;294;p27"/>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graphicFrame>
        <p:nvGraphicFramePr>
          <p:cNvPr id="295" name="Google Shape;295;p27"/>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latin typeface="Times New Roman"/>
                          <a:ea typeface="Times New Roman"/>
                          <a:cs typeface="Times New Roman"/>
                          <a:sym typeface="Times New Roman"/>
                        </a:rPr>
                        <a:t>Antecedentes</a:t>
                      </a:r>
                      <a:endParaRPr sz="1200">
                        <a:solidFill>
                          <a:srgbClr val="9E9E9E"/>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chemeClr val="dk1"/>
                          </a:solidFill>
                          <a:latin typeface="Times New Roman"/>
                          <a:ea typeface="Times New Roman"/>
                          <a:cs typeface="Times New Roman"/>
                          <a:sym typeface="Times New Roman"/>
                        </a:rPr>
                        <a:t>Metodología</a:t>
                      </a:r>
                      <a:endParaRPr sz="1200">
                        <a:solidFill>
                          <a:schemeClr val="dk1"/>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Resultados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Conclusiones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296" name="Google Shape;296;p27"/>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sp>
        <p:nvSpPr>
          <p:cNvPr id="297" name="Google Shape;297;p27"/>
          <p:cNvSpPr txBox="1"/>
          <p:nvPr/>
        </p:nvSpPr>
        <p:spPr>
          <a:xfrm>
            <a:off x="2978350" y="2162000"/>
            <a:ext cx="4741800" cy="3423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Times New Roman"/>
              <a:buChar char="➢"/>
            </a:pPr>
            <a:r>
              <a:rPr lang="es" sz="1300">
                <a:solidFill>
                  <a:schemeClr val="dk2"/>
                </a:solidFill>
                <a:latin typeface="Times New Roman"/>
                <a:ea typeface="Times New Roman"/>
                <a:cs typeface="Times New Roman"/>
                <a:sym typeface="Times New Roman"/>
              </a:rPr>
              <a:t>Ajustar las restricciones de flujo en reacciones metabólicas: limitar la entrada de ciertos metabolitos</a:t>
            </a:r>
            <a:endParaRPr sz="1300">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300">
              <a:solidFill>
                <a:schemeClr val="dk2"/>
              </a:solidFill>
              <a:latin typeface="Times New Roman"/>
              <a:ea typeface="Times New Roman"/>
              <a:cs typeface="Times New Roman"/>
              <a:sym typeface="Times New Roman"/>
            </a:endParaRPr>
          </a:p>
          <a:p>
            <a:pPr indent="-311150" lvl="0" marL="457200" rtl="0" algn="l">
              <a:spcBef>
                <a:spcPts val="0"/>
              </a:spcBef>
              <a:spcAft>
                <a:spcPts val="0"/>
              </a:spcAft>
              <a:buClr>
                <a:schemeClr val="dk2"/>
              </a:buClr>
              <a:buSzPts val="1300"/>
              <a:buFont typeface="Times New Roman"/>
              <a:buChar char="➢"/>
            </a:pPr>
            <a:r>
              <a:rPr lang="es" sz="1300">
                <a:solidFill>
                  <a:schemeClr val="dk2"/>
                </a:solidFill>
                <a:latin typeface="Times New Roman"/>
                <a:ea typeface="Times New Roman"/>
                <a:cs typeface="Times New Roman"/>
                <a:sym typeface="Times New Roman"/>
              </a:rPr>
              <a:t>Modelos listos para </a:t>
            </a:r>
            <a:r>
              <a:rPr lang="es" sz="1300">
                <a:solidFill>
                  <a:schemeClr val="dk2"/>
                </a:solidFill>
                <a:latin typeface="Times New Roman"/>
                <a:ea typeface="Times New Roman"/>
                <a:cs typeface="Times New Roman"/>
                <a:sym typeface="Times New Roman"/>
              </a:rPr>
              <a:t>cálculo</a:t>
            </a:r>
            <a:r>
              <a:rPr lang="es" sz="1300">
                <a:solidFill>
                  <a:schemeClr val="dk2"/>
                </a:solidFill>
                <a:latin typeface="Times New Roman"/>
                <a:ea typeface="Times New Roman"/>
                <a:cs typeface="Times New Roman"/>
                <a:sym typeface="Times New Roman"/>
              </a:rPr>
              <a:t> de flujos metabólicos y mediante de reconstrucción manual (mediante revisión de la literatura)</a:t>
            </a:r>
            <a:endParaRPr sz="1300">
              <a:solidFill>
                <a:schemeClr val="dk2"/>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s">
                <a:latin typeface="Times New Roman"/>
                <a:ea typeface="Times New Roman"/>
                <a:cs typeface="Times New Roman"/>
                <a:sym typeface="Times New Roman"/>
              </a:rPr>
              <a:t>Análisis de datos y evaluación de similitudes entre pacientes mediante algoritmos de Aprendizaje Automático no supervisado</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s">
                <a:latin typeface="Times New Roman"/>
                <a:ea typeface="Times New Roman"/>
                <a:cs typeface="Times New Roman"/>
                <a:sym typeface="Times New Roman"/>
              </a:rPr>
              <a:t>Desarrollo de dos modelos metabólicos de cáncer a partir del modelo base Recon3D, incorporando 108 genes asociados al </a:t>
            </a:r>
            <a:r>
              <a:rPr lang="es">
                <a:latin typeface="Times New Roman"/>
                <a:ea typeface="Times New Roman"/>
                <a:cs typeface="Times New Roman"/>
                <a:sym typeface="Times New Roman"/>
              </a:rPr>
              <a:t>cáncer</a:t>
            </a:r>
            <a:r>
              <a:rPr lang="es">
                <a:latin typeface="Times New Roman"/>
                <a:ea typeface="Times New Roman"/>
                <a:cs typeface="Times New Roman"/>
                <a:sym typeface="Times New Roman"/>
              </a:rPr>
              <a:t> de mama y una función objetivo de biomasa para la estimación de flujos metabólicos</a:t>
            </a:r>
            <a:endParaRPr>
              <a:latin typeface="Times New Roman"/>
              <a:ea typeface="Times New Roman"/>
              <a:cs typeface="Times New Roman"/>
              <a:sym typeface="Times New Roman"/>
            </a:endParaRPr>
          </a:p>
        </p:txBody>
      </p:sp>
      <p:sp>
        <p:nvSpPr>
          <p:cNvPr id="303" name="Google Shape;303;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04" name="Google Shape;304;p28"/>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graphicFrame>
        <p:nvGraphicFramePr>
          <p:cNvPr id="305" name="Google Shape;305;p28"/>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latin typeface="Times New Roman"/>
                          <a:ea typeface="Times New Roman"/>
                          <a:cs typeface="Times New Roman"/>
                          <a:sym typeface="Times New Roman"/>
                        </a:rPr>
                        <a:t>Antecedentes</a:t>
                      </a:r>
                      <a:endParaRPr sz="1200">
                        <a:solidFill>
                          <a:srgbClr val="9E9E9E"/>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Metodología</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chemeClr val="dk1"/>
                          </a:solidFill>
                          <a:latin typeface="Times New Roman"/>
                          <a:ea typeface="Times New Roman"/>
                          <a:cs typeface="Times New Roman"/>
                          <a:sym typeface="Times New Roman"/>
                        </a:rPr>
                        <a:t>Resultados</a:t>
                      </a:r>
                      <a:endParaRPr sz="1200">
                        <a:solidFill>
                          <a:schemeClr val="dk1"/>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Conclusiones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306" name="Google Shape;306;p28"/>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12" name="Google Shape;312;p29"/>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graphicFrame>
        <p:nvGraphicFramePr>
          <p:cNvPr id="313" name="Google Shape;313;p29"/>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latin typeface="Times New Roman"/>
                          <a:ea typeface="Times New Roman"/>
                          <a:cs typeface="Times New Roman"/>
                          <a:sym typeface="Times New Roman"/>
                        </a:rPr>
                        <a:t>Antecedentes</a:t>
                      </a:r>
                      <a:endParaRPr sz="1200">
                        <a:solidFill>
                          <a:srgbClr val="9E9E9E"/>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Metodología</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chemeClr val="dk1"/>
                          </a:solidFill>
                          <a:latin typeface="Times New Roman"/>
                          <a:ea typeface="Times New Roman"/>
                          <a:cs typeface="Times New Roman"/>
                          <a:sym typeface="Times New Roman"/>
                        </a:rPr>
                        <a:t>Resultados</a:t>
                      </a:r>
                      <a:endParaRPr sz="1200">
                        <a:solidFill>
                          <a:schemeClr val="dk1"/>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Conclusiones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314" name="Google Shape;314;p29"/>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pic>
        <p:nvPicPr>
          <p:cNvPr id="315" name="Google Shape;315;p29"/>
          <p:cNvPicPr preferRelativeResize="0"/>
          <p:nvPr/>
        </p:nvPicPr>
        <p:blipFill>
          <a:blip r:embed="rId3">
            <a:alphaModFix/>
          </a:blip>
          <a:stretch>
            <a:fillRect/>
          </a:stretch>
        </p:blipFill>
        <p:spPr>
          <a:xfrm>
            <a:off x="209050" y="792550"/>
            <a:ext cx="3778050" cy="3750050"/>
          </a:xfrm>
          <a:prstGeom prst="rect">
            <a:avLst/>
          </a:prstGeom>
          <a:noFill/>
          <a:ln>
            <a:noFill/>
          </a:ln>
        </p:spPr>
      </p:pic>
      <p:pic>
        <p:nvPicPr>
          <p:cNvPr id="316" name="Google Shape;316;p29"/>
          <p:cNvPicPr preferRelativeResize="0"/>
          <p:nvPr/>
        </p:nvPicPr>
        <p:blipFill>
          <a:blip r:embed="rId4">
            <a:alphaModFix/>
          </a:blip>
          <a:stretch>
            <a:fillRect/>
          </a:stretch>
        </p:blipFill>
        <p:spPr>
          <a:xfrm>
            <a:off x="4599925" y="1423713"/>
            <a:ext cx="4267199" cy="3239524"/>
          </a:xfrm>
          <a:prstGeom prst="rect">
            <a:avLst/>
          </a:prstGeom>
          <a:noFill/>
          <a:ln>
            <a:noFill/>
          </a:ln>
        </p:spPr>
      </p:pic>
      <p:sp>
        <p:nvSpPr>
          <p:cNvPr id="317" name="Google Shape;317;p29"/>
          <p:cNvSpPr txBox="1"/>
          <p:nvPr/>
        </p:nvSpPr>
        <p:spPr>
          <a:xfrm>
            <a:off x="4771975" y="912150"/>
            <a:ext cx="3923100" cy="2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k-means</a:t>
            </a:r>
            <a:endParaRPr sz="1800">
              <a:solidFill>
                <a:schemeClr val="dk2"/>
              </a:solidFill>
            </a:endParaRPr>
          </a:p>
        </p:txBody>
      </p:sp>
      <p:sp>
        <p:nvSpPr>
          <p:cNvPr id="318" name="Google Shape;318;p29"/>
          <p:cNvSpPr txBox="1"/>
          <p:nvPr/>
        </p:nvSpPr>
        <p:spPr>
          <a:xfrm>
            <a:off x="348650" y="4479100"/>
            <a:ext cx="3978600" cy="3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a:solidFill>
                  <a:schemeClr val="dk2"/>
                </a:solidFill>
                <a:latin typeface="Times New Roman"/>
                <a:ea typeface="Times New Roman"/>
                <a:cs typeface="Times New Roman"/>
                <a:sym typeface="Times New Roman"/>
              </a:rPr>
              <a:t>Fig. 10. M</a:t>
            </a:r>
            <a:r>
              <a:rPr lang="es" sz="1100">
                <a:solidFill>
                  <a:schemeClr val="dk2"/>
                </a:solidFill>
                <a:latin typeface="Times New Roman"/>
                <a:ea typeface="Times New Roman"/>
                <a:cs typeface="Times New Roman"/>
                <a:sym typeface="Times New Roman"/>
              </a:rPr>
              <a:t>étodo del codo para selección de clusters</a:t>
            </a:r>
            <a:endParaRPr sz="1100">
              <a:solidFill>
                <a:schemeClr val="dk2"/>
              </a:solidFill>
              <a:latin typeface="Times New Roman"/>
              <a:ea typeface="Times New Roman"/>
              <a:cs typeface="Times New Roman"/>
              <a:sym typeface="Times New Roman"/>
            </a:endParaRPr>
          </a:p>
        </p:txBody>
      </p:sp>
      <p:sp>
        <p:nvSpPr>
          <p:cNvPr id="319" name="Google Shape;319;p29"/>
          <p:cNvSpPr txBox="1"/>
          <p:nvPr/>
        </p:nvSpPr>
        <p:spPr>
          <a:xfrm>
            <a:off x="5650525" y="4597400"/>
            <a:ext cx="39786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Times New Roman"/>
                <a:ea typeface="Times New Roman"/>
                <a:cs typeface="Times New Roman"/>
                <a:sym typeface="Times New Roman"/>
              </a:rPr>
              <a:t>Fig. 11. Visualizaci</a:t>
            </a:r>
            <a:r>
              <a:rPr lang="es" sz="1100">
                <a:solidFill>
                  <a:schemeClr val="dk2"/>
                </a:solidFill>
                <a:latin typeface="Times New Roman"/>
                <a:ea typeface="Times New Roman"/>
                <a:cs typeface="Times New Roman"/>
                <a:sym typeface="Times New Roman"/>
              </a:rPr>
              <a:t>ón 2D de agrupaciones</a:t>
            </a:r>
            <a:endParaRPr sz="1100">
              <a:solidFill>
                <a:schemeClr val="dk2"/>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25" name="Google Shape;325;p30"/>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graphicFrame>
        <p:nvGraphicFramePr>
          <p:cNvPr id="326" name="Google Shape;326;p30"/>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latin typeface="Times New Roman"/>
                          <a:ea typeface="Times New Roman"/>
                          <a:cs typeface="Times New Roman"/>
                          <a:sym typeface="Times New Roman"/>
                        </a:rPr>
                        <a:t>Antecedentes</a:t>
                      </a:r>
                      <a:endParaRPr sz="1200">
                        <a:solidFill>
                          <a:srgbClr val="9E9E9E"/>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Metodología</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chemeClr val="dk1"/>
                          </a:solidFill>
                          <a:latin typeface="Times New Roman"/>
                          <a:ea typeface="Times New Roman"/>
                          <a:cs typeface="Times New Roman"/>
                          <a:sym typeface="Times New Roman"/>
                        </a:rPr>
                        <a:t>Resultados</a:t>
                      </a:r>
                      <a:endParaRPr sz="1200">
                        <a:solidFill>
                          <a:schemeClr val="dk1"/>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Conclusiones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327" name="Google Shape;327;p30"/>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sp>
        <p:nvSpPr>
          <p:cNvPr id="328" name="Google Shape;328;p30"/>
          <p:cNvSpPr txBox="1"/>
          <p:nvPr/>
        </p:nvSpPr>
        <p:spPr>
          <a:xfrm>
            <a:off x="961975" y="789250"/>
            <a:ext cx="3923100" cy="2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HDBSCAN</a:t>
            </a:r>
            <a:endParaRPr sz="1800">
              <a:solidFill>
                <a:schemeClr val="dk2"/>
              </a:solidFill>
            </a:endParaRPr>
          </a:p>
        </p:txBody>
      </p:sp>
      <p:pic>
        <p:nvPicPr>
          <p:cNvPr id="329" name="Google Shape;329;p30"/>
          <p:cNvPicPr preferRelativeResize="0"/>
          <p:nvPr/>
        </p:nvPicPr>
        <p:blipFill>
          <a:blip r:embed="rId3">
            <a:alphaModFix/>
          </a:blip>
          <a:stretch>
            <a:fillRect/>
          </a:stretch>
        </p:blipFill>
        <p:spPr>
          <a:xfrm>
            <a:off x="4478075" y="1285050"/>
            <a:ext cx="4871976" cy="3589076"/>
          </a:xfrm>
          <a:prstGeom prst="rect">
            <a:avLst/>
          </a:prstGeom>
          <a:noFill/>
          <a:ln>
            <a:noFill/>
          </a:ln>
        </p:spPr>
      </p:pic>
      <p:sp>
        <p:nvSpPr>
          <p:cNvPr id="330" name="Google Shape;330;p30"/>
          <p:cNvSpPr txBox="1"/>
          <p:nvPr/>
        </p:nvSpPr>
        <p:spPr>
          <a:xfrm>
            <a:off x="5324400" y="801363"/>
            <a:ext cx="3923100" cy="2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DBSCAN</a:t>
            </a:r>
            <a:endParaRPr sz="1800">
              <a:solidFill>
                <a:schemeClr val="dk2"/>
              </a:solidFill>
            </a:endParaRPr>
          </a:p>
        </p:txBody>
      </p:sp>
      <p:pic>
        <p:nvPicPr>
          <p:cNvPr id="331" name="Google Shape;331;p30"/>
          <p:cNvPicPr preferRelativeResize="0"/>
          <p:nvPr/>
        </p:nvPicPr>
        <p:blipFill>
          <a:blip r:embed="rId4">
            <a:alphaModFix/>
          </a:blip>
          <a:stretch>
            <a:fillRect/>
          </a:stretch>
        </p:blipFill>
        <p:spPr>
          <a:xfrm>
            <a:off x="76950" y="1260825"/>
            <a:ext cx="4401124" cy="3481369"/>
          </a:xfrm>
          <a:prstGeom prst="rect">
            <a:avLst/>
          </a:prstGeom>
          <a:noFill/>
          <a:ln>
            <a:noFill/>
          </a:ln>
        </p:spPr>
      </p:pic>
      <p:sp>
        <p:nvSpPr>
          <p:cNvPr id="332" name="Google Shape;332;p30"/>
          <p:cNvSpPr txBox="1"/>
          <p:nvPr/>
        </p:nvSpPr>
        <p:spPr>
          <a:xfrm>
            <a:off x="537350" y="4619125"/>
            <a:ext cx="3978600" cy="3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a:solidFill>
                  <a:schemeClr val="dk2"/>
                </a:solidFill>
                <a:latin typeface="Times New Roman"/>
                <a:ea typeface="Times New Roman"/>
                <a:cs typeface="Times New Roman"/>
                <a:sym typeface="Times New Roman"/>
              </a:rPr>
              <a:t>Fig. 12. Visualizaci</a:t>
            </a:r>
            <a:r>
              <a:rPr lang="es" sz="1100">
                <a:solidFill>
                  <a:schemeClr val="dk2"/>
                </a:solidFill>
                <a:latin typeface="Times New Roman"/>
                <a:ea typeface="Times New Roman"/>
                <a:cs typeface="Times New Roman"/>
                <a:sym typeface="Times New Roman"/>
              </a:rPr>
              <a:t>ón 2D, HDBSCAN</a:t>
            </a:r>
            <a:endParaRPr sz="1100">
              <a:solidFill>
                <a:schemeClr val="dk2"/>
              </a:solidFill>
              <a:latin typeface="Times New Roman"/>
              <a:ea typeface="Times New Roman"/>
              <a:cs typeface="Times New Roman"/>
              <a:sym typeface="Times New Roman"/>
            </a:endParaRPr>
          </a:p>
        </p:txBody>
      </p:sp>
      <p:sp>
        <p:nvSpPr>
          <p:cNvPr id="333" name="Google Shape;333;p30"/>
          <p:cNvSpPr txBox="1"/>
          <p:nvPr/>
        </p:nvSpPr>
        <p:spPr>
          <a:xfrm>
            <a:off x="4847150" y="4693825"/>
            <a:ext cx="3978600" cy="3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a:solidFill>
                  <a:schemeClr val="dk2"/>
                </a:solidFill>
                <a:latin typeface="Times New Roman"/>
                <a:ea typeface="Times New Roman"/>
                <a:cs typeface="Times New Roman"/>
                <a:sym typeface="Times New Roman"/>
              </a:rPr>
              <a:t>Fig. 13. Visualizaci</a:t>
            </a:r>
            <a:r>
              <a:rPr lang="es" sz="1100">
                <a:solidFill>
                  <a:schemeClr val="dk2"/>
                </a:solidFill>
                <a:latin typeface="Times New Roman"/>
                <a:ea typeface="Times New Roman"/>
                <a:cs typeface="Times New Roman"/>
                <a:sym typeface="Times New Roman"/>
              </a:rPr>
              <a:t>ón 2D DBSCAN</a:t>
            </a:r>
            <a:endParaRPr sz="1100">
              <a:solidFill>
                <a:schemeClr val="dk2"/>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39" name="Google Shape;339;p31"/>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graphicFrame>
        <p:nvGraphicFramePr>
          <p:cNvPr id="340" name="Google Shape;340;p31"/>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latin typeface="Times New Roman"/>
                          <a:ea typeface="Times New Roman"/>
                          <a:cs typeface="Times New Roman"/>
                          <a:sym typeface="Times New Roman"/>
                        </a:rPr>
                        <a:t>Antecedentes</a:t>
                      </a:r>
                      <a:endParaRPr sz="1200">
                        <a:solidFill>
                          <a:srgbClr val="9E9E9E"/>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Metodología</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chemeClr val="dk1"/>
                          </a:solidFill>
                          <a:latin typeface="Times New Roman"/>
                          <a:ea typeface="Times New Roman"/>
                          <a:cs typeface="Times New Roman"/>
                          <a:sym typeface="Times New Roman"/>
                        </a:rPr>
                        <a:t>Resultados</a:t>
                      </a:r>
                      <a:endParaRPr sz="1200">
                        <a:solidFill>
                          <a:schemeClr val="dk1"/>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Conclusiones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341" name="Google Shape;341;p31"/>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pic>
        <p:nvPicPr>
          <p:cNvPr id="342" name="Google Shape;342;p31"/>
          <p:cNvPicPr preferRelativeResize="0"/>
          <p:nvPr/>
        </p:nvPicPr>
        <p:blipFill>
          <a:blip r:embed="rId3">
            <a:alphaModFix/>
          </a:blip>
          <a:stretch>
            <a:fillRect/>
          </a:stretch>
        </p:blipFill>
        <p:spPr>
          <a:xfrm>
            <a:off x="1785375" y="617588"/>
            <a:ext cx="3285399" cy="2251550"/>
          </a:xfrm>
          <a:prstGeom prst="rect">
            <a:avLst/>
          </a:prstGeom>
          <a:noFill/>
          <a:ln>
            <a:noFill/>
          </a:ln>
        </p:spPr>
      </p:pic>
      <p:sp>
        <p:nvSpPr>
          <p:cNvPr id="343" name="Google Shape;343;p31"/>
          <p:cNvSpPr txBox="1"/>
          <p:nvPr/>
        </p:nvSpPr>
        <p:spPr>
          <a:xfrm>
            <a:off x="87675" y="610075"/>
            <a:ext cx="56973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rPr>
              <a:t>HDBSCAN</a:t>
            </a:r>
            <a:endParaRPr sz="1800">
              <a:solidFill>
                <a:schemeClr val="dk2"/>
              </a:solidFill>
            </a:endParaRPr>
          </a:p>
        </p:txBody>
      </p:sp>
      <p:pic>
        <p:nvPicPr>
          <p:cNvPr id="344" name="Google Shape;344;p31"/>
          <p:cNvPicPr preferRelativeResize="0"/>
          <p:nvPr/>
        </p:nvPicPr>
        <p:blipFill>
          <a:blip r:embed="rId4">
            <a:alphaModFix/>
          </a:blip>
          <a:stretch>
            <a:fillRect/>
          </a:stretch>
        </p:blipFill>
        <p:spPr>
          <a:xfrm>
            <a:off x="5070775" y="625125"/>
            <a:ext cx="3867980" cy="2283925"/>
          </a:xfrm>
          <a:prstGeom prst="rect">
            <a:avLst/>
          </a:prstGeom>
          <a:noFill/>
          <a:ln>
            <a:noFill/>
          </a:ln>
        </p:spPr>
      </p:pic>
      <p:pic>
        <p:nvPicPr>
          <p:cNvPr id="345" name="Google Shape;345;p31"/>
          <p:cNvPicPr preferRelativeResize="0"/>
          <p:nvPr/>
        </p:nvPicPr>
        <p:blipFill>
          <a:blip r:embed="rId5">
            <a:alphaModFix/>
          </a:blip>
          <a:stretch>
            <a:fillRect/>
          </a:stretch>
        </p:blipFill>
        <p:spPr>
          <a:xfrm>
            <a:off x="1558163" y="2787000"/>
            <a:ext cx="3867974" cy="2228652"/>
          </a:xfrm>
          <a:prstGeom prst="rect">
            <a:avLst/>
          </a:prstGeom>
          <a:noFill/>
          <a:ln>
            <a:noFill/>
          </a:ln>
        </p:spPr>
      </p:pic>
      <p:pic>
        <p:nvPicPr>
          <p:cNvPr id="346" name="Google Shape;346;p31"/>
          <p:cNvPicPr preferRelativeResize="0"/>
          <p:nvPr/>
        </p:nvPicPr>
        <p:blipFill>
          <a:blip r:embed="rId6">
            <a:alphaModFix/>
          </a:blip>
          <a:stretch>
            <a:fillRect/>
          </a:stretch>
        </p:blipFill>
        <p:spPr>
          <a:xfrm>
            <a:off x="5426133" y="2909050"/>
            <a:ext cx="3386392" cy="2006575"/>
          </a:xfrm>
          <a:prstGeom prst="rect">
            <a:avLst/>
          </a:prstGeom>
          <a:noFill/>
          <a:ln>
            <a:noFill/>
          </a:ln>
        </p:spPr>
      </p:pic>
      <p:sp>
        <p:nvSpPr>
          <p:cNvPr id="347" name="Google Shape;347;p31"/>
          <p:cNvSpPr txBox="1"/>
          <p:nvPr/>
        </p:nvSpPr>
        <p:spPr>
          <a:xfrm>
            <a:off x="3087775" y="4811100"/>
            <a:ext cx="3978600" cy="3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a:solidFill>
                  <a:schemeClr val="dk2"/>
                </a:solidFill>
                <a:latin typeface="Times New Roman"/>
                <a:ea typeface="Times New Roman"/>
                <a:cs typeface="Times New Roman"/>
                <a:sym typeface="Times New Roman"/>
              </a:rPr>
              <a:t>Fig. 14. Distribuci</a:t>
            </a:r>
            <a:r>
              <a:rPr lang="es" sz="1100">
                <a:solidFill>
                  <a:schemeClr val="dk2"/>
                </a:solidFill>
                <a:latin typeface="Times New Roman"/>
                <a:ea typeface="Times New Roman"/>
                <a:cs typeface="Times New Roman"/>
                <a:sym typeface="Times New Roman"/>
              </a:rPr>
              <a:t>ón de grupos</a:t>
            </a:r>
            <a:endParaRPr sz="1100">
              <a:solidFill>
                <a:schemeClr val="dk2"/>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 name="Shape 67"/>
        <p:cNvGrpSpPr/>
        <p:nvPr/>
      </p:nvGrpSpPr>
      <p:grpSpPr>
        <a:xfrm>
          <a:off x="0" y="0"/>
          <a:ext cx="0" cy="0"/>
          <a:chOff x="0" y="0"/>
          <a:chExt cx="0" cy="0"/>
        </a:xfrm>
      </p:grpSpPr>
      <p:sp>
        <p:nvSpPr>
          <p:cNvPr id="68" name="Google Shape;6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69" name="Google Shape;69;p14"/>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graphicFrame>
        <p:nvGraphicFramePr>
          <p:cNvPr id="70" name="Google Shape;70;p14"/>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latin typeface="Times New Roman"/>
                          <a:ea typeface="Times New Roman"/>
                          <a:cs typeface="Times New Roman"/>
                          <a:sym typeface="Times New Roman"/>
                        </a:rPr>
                        <a:t>Antecedentes</a:t>
                      </a:r>
                      <a:endParaRPr sz="1200">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Metodología</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Resultados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Conclusiones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71" name="Google Shape;71;p14"/>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sp>
        <p:nvSpPr>
          <p:cNvPr id="72" name="Google Shape;72;p14"/>
          <p:cNvSpPr txBox="1"/>
          <p:nvPr/>
        </p:nvSpPr>
        <p:spPr>
          <a:xfrm>
            <a:off x="228400" y="810138"/>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s" sz="2500">
                <a:latin typeface="Times New Roman"/>
                <a:ea typeface="Times New Roman"/>
                <a:cs typeface="Times New Roman"/>
                <a:sym typeface="Times New Roman"/>
              </a:rPr>
              <a:t>Visión general del proyecto</a:t>
            </a:r>
            <a:endParaRPr sz="2500">
              <a:solidFill>
                <a:srgbClr val="000000"/>
              </a:solidFill>
              <a:latin typeface="Times New Roman"/>
              <a:ea typeface="Times New Roman"/>
              <a:cs typeface="Times New Roman"/>
              <a:sym typeface="Times New Roman"/>
            </a:endParaRPr>
          </a:p>
        </p:txBody>
      </p:sp>
      <p:pic>
        <p:nvPicPr>
          <p:cNvPr id="73" name="Google Shape;73;p14"/>
          <p:cNvPicPr preferRelativeResize="0"/>
          <p:nvPr/>
        </p:nvPicPr>
        <p:blipFill rotWithShape="1">
          <a:blip r:embed="rId3">
            <a:alphaModFix/>
          </a:blip>
          <a:srcRect b="0" l="-419" r="42208" t="41639"/>
          <a:stretch/>
        </p:blipFill>
        <p:spPr>
          <a:xfrm>
            <a:off x="3396762" y="2171000"/>
            <a:ext cx="2064776" cy="1441401"/>
          </a:xfrm>
          <a:prstGeom prst="rect">
            <a:avLst/>
          </a:prstGeom>
          <a:noFill/>
          <a:ln>
            <a:noFill/>
          </a:ln>
        </p:spPr>
      </p:pic>
      <p:pic>
        <p:nvPicPr>
          <p:cNvPr id="74" name="Google Shape;74;p14"/>
          <p:cNvPicPr preferRelativeResize="0"/>
          <p:nvPr/>
        </p:nvPicPr>
        <p:blipFill>
          <a:blip r:embed="rId4">
            <a:alphaModFix/>
          </a:blip>
          <a:stretch>
            <a:fillRect/>
          </a:stretch>
        </p:blipFill>
        <p:spPr>
          <a:xfrm>
            <a:off x="391425" y="2271675"/>
            <a:ext cx="2161044" cy="1441400"/>
          </a:xfrm>
          <a:prstGeom prst="rect">
            <a:avLst/>
          </a:prstGeom>
          <a:noFill/>
          <a:ln>
            <a:noFill/>
          </a:ln>
        </p:spPr>
      </p:pic>
      <p:pic>
        <p:nvPicPr>
          <p:cNvPr id="75" name="Google Shape;75;p14"/>
          <p:cNvPicPr preferRelativeResize="0"/>
          <p:nvPr/>
        </p:nvPicPr>
        <p:blipFill>
          <a:blip r:embed="rId5">
            <a:alphaModFix/>
          </a:blip>
          <a:stretch>
            <a:fillRect/>
          </a:stretch>
        </p:blipFill>
        <p:spPr>
          <a:xfrm>
            <a:off x="1332850" y="3922539"/>
            <a:ext cx="1566250" cy="1046336"/>
          </a:xfrm>
          <a:prstGeom prst="rect">
            <a:avLst/>
          </a:prstGeom>
          <a:noFill/>
          <a:ln>
            <a:noFill/>
          </a:ln>
        </p:spPr>
      </p:pic>
      <p:pic>
        <p:nvPicPr>
          <p:cNvPr id="76" name="Google Shape;76;p14"/>
          <p:cNvPicPr preferRelativeResize="0"/>
          <p:nvPr/>
        </p:nvPicPr>
        <p:blipFill>
          <a:blip r:embed="rId6">
            <a:alphaModFix/>
          </a:blip>
          <a:stretch>
            <a:fillRect/>
          </a:stretch>
        </p:blipFill>
        <p:spPr>
          <a:xfrm>
            <a:off x="6433075" y="3788337"/>
            <a:ext cx="1891292" cy="1156125"/>
          </a:xfrm>
          <a:prstGeom prst="rect">
            <a:avLst/>
          </a:prstGeom>
          <a:noFill/>
          <a:ln>
            <a:noFill/>
          </a:ln>
        </p:spPr>
      </p:pic>
      <p:sp>
        <p:nvSpPr>
          <p:cNvPr id="77" name="Google Shape;77;p14"/>
          <p:cNvSpPr txBox="1"/>
          <p:nvPr/>
        </p:nvSpPr>
        <p:spPr>
          <a:xfrm>
            <a:off x="285475" y="1382850"/>
            <a:ext cx="86049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2"/>
                </a:solidFill>
                <a:latin typeface="Times New Roman"/>
                <a:ea typeface="Times New Roman"/>
                <a:cs typeface="Times New Roman"/>
                <a:sym typeface="Times New Roman"/>
              </a:rPr>
              <a:t>Desarrollo de modelos </a:t>
            </a:r>
            <a:r>
              <a:rPr lang="es" sz="1600">
                <a:solidFill>
                  <a:schemeClr val="dk2"/>
                </a:solidFill>
                <a:latin typeface="Times New Roman"/>
                <a:ea typeface="Times New Roman"/>
                <a:cs typeface="Times New Roman"/>
                <a:sym typeface="Times New Roman"/>
              </a:rPr>
              <a:t>metabólicos</a:t>
            </a:r>
            <a:r>
              <a:rPr lang="es" sz="1600">
                <a:solidFill>
                  <a:schemeClr val="dk2"/>
                </a:solidFill>
                <a:latin typeface="Times New Roman"/>
                <a:ea typeface="Times New Roman"/>
                <a:cs typeface="Times New Roman"/>
                <a:sym typeface="Times New Roman"/>
              </a:rPr>
              <a:t> in silico personalizados con CobraToolbox y </a:t>
            </a:r>
            <a:r>
              <a:rPr lang="es" sz="1600">
                <a:solidFill>
                  <a:schemeClr val="dk2"/>
                </a:solidFill>
                <a:latin typeface="Times New Roman"/>
                <a:ea typeface="Times New Roman"/>
                <a:cs typeface="Times New Roman"/>
                <a:sym typeface="Times New Roman"/>
              </a:rPr>
              <a:t>análisis</a:t>
            </a:r>
            <a:r>
              <a:rPr lang="es" sz="1600">
                <a:solidFill>
                  <a:schemeClr val="dk2"/>
                </a:solidFill>
                <a:latin typeface="Times New Roman"/>
                <a:ea typeface="Times New Roman"/>
                <a:cs typeface="Times New Roman"/>
                <a:sym typeface="Times New Roman"/>
              </a:rPr>
              <a:t> de datos clínicos mediante machine learning para el tratamiento de cáncer de mama</a:t>
            </a:r>
            <a:endParaRPr sz="1600">
              <a:solidFill>
                <a:schemeClr val="dk2"/>
              </a:solidFill>
              <a:latin typeface="Times New Roman"/>
              <a:ea typeface="Times New Roman"/>
              <a:cs typeface="Times New Roman"/>
              <a:sym typeface="Times New Roman"/>
            </a:endParaRPr>
          </a:p>
        </p:txBody>
      </p:sp>
      <p:pic>
        <p:nvPicPr>
          <p:cNvPr id="78" name="Google Shape;78;p14"/>
          <p:cNvPicPr preferRelativeResize="0"/>
          <p:nvPr/>
        </p:nvPicPr>
        <p:blipFill>
          <a:blip r:embed="rId7">
            <a:alphaModFix/>
          </a:blip>
          <a:stretch>
            <a:fillRect/>
          </a:stretch>
        </p:blipFill>
        <p:spPr>
          <a:xfrm>
            <a:off x="6573194" y="2504287"/>
            <a:ext cx="1003875" cy="1003875"/>
          </a:xfrm>
          <a:prstGeom prst="rect">
            <a:avLst/>
          </a:prstGeom>
          <a:noFill/>
          <a:ln>
            <a:noFill/>
          </a:ln>
        </p:spPr>
      </p:pic>
      <p:pic>
        <p:nvPicPr>
          <p:cNvPr id="79" name="Google Shape;79;p14"/>
          <p:cNvPicPr preferRelativeResize="0"/>
          <p:nvPr/>
        </p:nvPicPr>
        <p:blipFill rotWithShape="1">
          <a:blip r:embed="rId8">
            <a:alphaModFix/>
          </a:blip>
          <a:srcRect b="0" l="0" r="0" t="0"/>
          <a:stretch/>
        </p:blipFill>
        <p:spPr>
          <a:xfrm>
            <a:off x="4067786" y="3763925"/>
            <a:ext cx="1614525" cy="1204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53" name="Google Shape;353;p32"/>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graphicFrame>
        <p:nvGraphicFramePr>
          <p:cNvPr id="354" name="Google Shape;354;p32"/>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latin typeface="Times New Roman"/>
                          <a:ea typeface="Times New Roman"/>
                          <a:cs typeface="Times New Roman"/>
                          <a:sym typeface="Times New Roman"/>
                        </a:rPr>
                        <a:t>Antecedentes</a:t>
                      </a:r>
                      <a:endParaRPr sz="1200">
                        <a:solidFill>
                          <a:srgbClr val="9E9E9E"/>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Metodología</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chemeClr val="dk1"/>
                          </a:solidFill>
                          <a:latin typeface="Times New Roman"/>
                          <a:ea typeface="Times New Roman"/>
                          <a:cs typeface="Times New Roman"/>
                          <a:sym typeface="Times New Roman"/>
                        </a:rPr>
                        <a:t>Resultados</a:t>
                      </a:r>
                      <a:endParaRPr sz="1200">
                        <a:solidFill>
                          <a:schemeClr val="dk1"/>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Conclusiones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355" name="Google Shape;355;p32"/>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sp>
        <p:nvSpPr>
          <p:cNvPr id="356" name="Google Shape;356;p32"/>
          <p:cNvSpPr txBox="1"/>
          <p:nvPr/>
        </p:nvSpPr>
        <p:spPr>
          <a:xfrm>
            <a:off x="79125" y="719375"/>
            <a:ext cx="8472600" cy="405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chemeClr val="dk1"/>
                </a:solidFill>
              </a:rPr>
              <a:t>Clúster -1</a:t>
            </a:r>
            <a:r>
              <a:rPr lang="es"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s" sz="1100">
                <a:solidFill>
                  <a:schemeClr val="dk1"/>
                </a:solidFill>
              </a:rPr>
              <a:t>Heterogéneo en raza, tipo de muestra, tipo histológico y marcadores moleculares.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s" sz="1100">
                <a:solidFill>
                  <a:schemeClr val="dk1"/>
                </a:solidFill>
              </a:rPr>
              <a:t>U</a:t>
            </a:r>
            <a:r>
              <a:rPr lang="es" sz="1100">
                <a:solidFill>
                  <a:schemeClr val="dk1"/>
                </a:solidFill>
              </a:rPr>
              <a:t>na población diversa y no homogénea.</a:t>
            </a:r>
            <a:endParaRPr sz="1100">
              <a:solidFill>
                <a:schemeClr val="dk1"/>
              </a:solidFill>
            </a:endParaRPr>
          </a:p>
          <a:p>
            <a:pPr indent="0" lvl="0" marL="0" rtl="0" algn="l">
              <a:lnSpc>
                <a:spcPct val="115000"/>
              </a:lnSpc>
              <a:spcBef>
                <a:spcPts val="1200"/>
              </a:spcBef>
              <a:spcAft>
                <a:spcPts val="0"/>
              </a:spcAft>
              <a:buNone/>
            </a:pPr>
            <a:r>
              <a:rPr b="1" lang="es" sz="1100">
                <a:solidFill>
                  <a:schemeClr val="dk1"/>
                </a:solidFill>
              </a:rPr>
              <a:t>Clúster 0</a:t>
            </a:r>
            <a:r>
              <a:rPr lang="es"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s" sz="1100">
                <a:solidFill>
                  <a:schemeClr val="dk1"/>
                </a:solidFill>
              </a:rPr>
              <a:t>HER2+, H</a:t>
            </a:r>
            <a:r>
              <a:rPr lang="es" sz="1100">
                <a:solidFill>
                  <a:schemeClr val="dk1"/>
                </a:solidFill>
              </a:rPr>
              <a:t>R- → subtipo HER2-enriched.</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s" sz="1100">
                <a:solidFill>
                  <a:schemeClr val="dk1"/>
                </a:solidFill>
              </a:rPr>
              <a:t>Postmenopáusicas y todas blancas.</a:t>
            </a:r>
            <a:endParaRPr sz="1100">
              <a:solidFill>
                <a:schemeClr val="dk1"/>
              </a:solidFill>
            </a:endParaRPr>
          </a:p>
          <a:p>
            <a:pPr indent="0" lvl="0" marL="0" rtl="0" algn="l">
              <a:lnSpc>
                <a:spcPct val="115000"/>
              </a:lnSpc>
              <a:spcBef>
                <a:spcPts val="1200"/>
              </a:spcBef>
              <a:spcAft>
                <a:spcPts val="0"/>
              </a:spcAft>
              <a:buNone/>
            </a:pPr>
            <a:r>
              <a:rPr b="1" lang="es" sz="1100">
                <a:solidFill>
                  <a:schemeClr val="dk1"/>
                </a:solidFill>
              </a:rPr>
              <a:t>Clúster 1</a:t>
            </a:r>
            <a:r>
              <a:rPr lang="es"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s" sz="1100">
                <a:solidFill>
                  <a:schemeClr val="dk1"/>
                </a:solidFill>
              </a:rPr>
              <a:t>HR+, HER2- → </a:t>
            </a:r>
            <a:r>
              <a:rPr lang="es" sz="1100">
                <a:solidFill>
                  <a:schemeClr val="dk1"/>
                </a:solidFill>
              </a:rPr>
              <a:t>subtipo luminal A premenopáusico.</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s" sz="1100">
                <a:solidFill>
                  <a:schemeClr val="dk1"/>
                </a:solidFill>
              </a:rPr>
              <a:t>100% premenopáusicas.</a:t>
            </a:r>
            <a:endParaRPr sz="1100">
              <a:solidFill>
                <a:schemeClr val="dk1"/>
              </a:solidFill>
            </a:endParaRPr>
          </a:p>
          <a:p>
            <a:pPr indent="0" lvl="0" marL="0" rtl="0" algn="l">
              <a:lnSpc>
                <a:spcPct val="115000"/>
              </a:lnSpc>
              <a:spcBef>
                <a:spcPts val="1200"/>
              </a:spcBef>
              <a:spcAft>
                <a:spcPts val="0"/>
              </a:spcAft>
              <a:buNone/>
            </a:pPr>
            <a:r>
              <a:rPr b="1" lang="es" sz="1100">
                <a:solidFill>
                  <a:schemeClr val="dk1"/>
                </a:solidFill>
              </a:rPr>
              <a:t>Clústeres 2-5</a:t>
            </a:r>
            <a:r>
              <a:rPr lang="es"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s" sz="1100">
                <a:solidFill>
                  <a:schemeClr val="dk1"/>
                </a:solidFill>
              </a:rPr>
              <a:t>HR+, HER2-, postmenopáusicas →</a:t>
            </a:r>
            <a:r>
              <a:rPr lang="es" sz="1100">
                <a:solidFill>
                  <a:schemeClr val="dk1"/>
                </a:solidFill>
              </a:rPr>
              <a:t> subtipo luminal A/B postmenopáusico.</a:t>
            </a:r>
            <a:endParaRPr sz="1100">
              <a:solidFill>
                <a:schemeClr val="dk1"/>
              </a:solidFill>
            </a:endParaRPr>
          </a:p>
          <a:p>
            <a:pPr indent="0" lvl="0" marL="0" rtl="0" algn="l">
              <a:lnSpc>
                <a:spcPct val="115000"/>
              </a:lnSpc>
              <a:spcBef>
                <a:spcPts val="1200"/>
              </a:spcBef>
              <a:spcAft>
                <a:spcPts val="0"/>
              </a:spcAft>
              <a:buNone/>
            </a:pPr>
            <a:r>
              <a:rPr b="1" lang="es" sz="1100">
                <a:solidFill>
                  <a:schemeClr val="dk1"/>
                </a:solidFill>
              </a:rPr>
              <a:t>Clúster 3</a:t>
            </a:r>
            <a:r>
              <a:rPr lang="es"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s" sz="1100">
                <a:solidFill>
                  <a:schemeClr val="dk1"/>
                </a:solidFill>
              </a:rPr>
              <a:t>ILC puro, HR+, HER2-, postmenopáusicas → </a:t>
            </a:r>
            <a:r>
              <a:rPr b="1" lang="es" sz="1100">
                <a:solidFill>
                  <a:schemeClr val="dk1"/>
                </a:solidFill>
              </a:rPr>
              <a:t>subtipo lobulillar luminal</a:t>
            </a:r>
            <a:r>
              <a:rPr lang="es" sz="1100">
                <a:solidFill>
                  <a:schemeClr val="dk1"/>
                </a:solidFill>
              </a:rPr>
              <a:t>.</a:t>
            </a:r>
            <a:endParaRPr sz="11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62" name="Google Shape;362;p33"/>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graphicFrame>
        <p:nvGraphicFramePr>
          <p:cNvPr id="363" name="Google Shape;363;p33"/>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latin typeface="Times New Roman"/>
                          <a:ea typeface="Times New Roman"/>
                          <a:cs typeface="Times New Roman"/>
                          <a:sym typeface="Times New Roman"/>
                        </a:rPr>
                        <a:t>Antecedentes</a:t>
                      </a:r>
                      <a:endParaRPr sz="1200">
                        <a:solidFill>
                          <a:srgbClr val="9E9E9E"/>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Metodología</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chemeClr val="dk1"/>
                          </a:solidFill>
                          <a:latin typeface="Times New Roman"/>
                          <a:ea typeface="Times New Roman"/>
                          <a:cs typeface="Times New Roman"/>
                          <a:sym typeface="Times New Roman"/>
                        </a:rPr>
                        <a:t>Resultados</a:t>
                      </a:r>
                      <a:endParaRPr sz="1200">
                        <a:solidFill>
                          <a:schemeClr val="dk1"/>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Conclusiones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364" name="Google Shape;364;p33"/>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pic>
        <p:nvPicPr>
          <p:cNvPr id="365" name="Google Shape;365;p33"/>
          <p:cNvPicPr preferRelativeResize="0"/>
          <p:nvPr/>
        </p:nvPicPr>
        <p:blipFill>
          <a:blip r:embed="rId3">
            <a:alphaModFix/>
          </a:blip>
          <a:stretch>
            <a:fillRect/>
          </a:stretch>
        </p:blipFill>
        <p:spPr>
          <a:xfrm>
            <a:off x="146300" y="614550"/>
            <a:ext cx="7138946" cy="4258825"/>
          </a:xfrm>
          <a:prstGeom prst="rect">
            <a:avLst/>
          </a:prstGeom>
          <a:noFill/>
          <a:ln>
            <a:noFill/>
          </a:ln>
        </p:spPr>
      </p:pic>
      <p:sp>
        <p:nvSpPr>
          <p:cNvPr id="366" name="Google Shape;366;p33"/>
          <p:cNvSpPr txBox="1"/>
          <p:nvPr/>
        </p:nvSpPr>
        <p:spPr>
          <a:xfrm>
            <a:off x="7423125" y="1277600"/>
            <a:ext cx="1554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latin typeface="Times New Roman"/>
                <a:ea typeface="Times New Roman"/>
                <a:cs typeface="Times New Roman"/>
                <a:sym typeface="Times New Roman"/>
              </a:rPr>
              <a:t>-Cluster 0 (</a:t>
            </a:r>
            <a:r>
              <a:rPr lang="es" sz="1200">
                <a:solidFill>
                  <a:schemeClr val="dk1"/>
                </a:solidFill>
                <a:highlight>
                  <a:srgbClr val="FFFFFF"/>
                </a:highlight>
                <a:latin typeface="Times New Roman"/>
                <a:ea typeface="Times New Roman"/>
                <a:cs typeface="Times New Roman"/>
                <a:sym typeface="Times New Roman"/>
              </a:rPr>
              <a:t>HER2+, HR-)</a:t>
            </a:r>
            <a:r>
              <a:rPr lang="es" sz="1200">
                <a:solidFill>
                  <a:schemeClr val="dk1"/>
                </a:solidFill>
                <a:latin typeface="Times New Roman"/>
                <a:ea typeface="Times New Roman"/>
                <a:cs typeface="Times New Roman"/>
                <a:sym typeface="Times New Roman"/>
              </a:rPr>
              <a:t>: menor probabilidad de supervivencia</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s" sz="1200">
                <a:solidFill>
                  <a:schemeClr val="dk1"/>
                </a:solidFill>
                <a:latin typeface="Times New Roman"/>
                <a:ea typeface="Times New Roman"/>
                <a:cs typeface="Times New Roman"/>
                <a:sym typeface="Times New Roman"/>
              </a:rPr>
              <a:t>-Cluster 3 y 4(ILC y luminal): tasa mayor de agresividad</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s" sz="1200">
                <a:solidFill>
                  <a:schemeClr val="dk1"/>
                </a:solidFill>
                <a:latin typeface="Times New Roman"/>
                <a:ea typeface="Times New Roman"/>
                <a:cs typeface="Times New Roman"/>
                <a:sym typeface="Times New Roman"/>
              </a:rPr>
              <a:t>-Cluster 5 (lobulillar luminal) y </a:t>
            </a:r>
            <a:r>
              <a:rPr lang="es" sz="1200">
                <a:solidFill>
                  <a:schemeClr val="dk1"/>
                </a:solidFill>
                <a:latin typeface="Times New Roman"/>
                <a:ea typeface="Times New Roman"/>
                <a:cs typeface="Times New Roman"/>
                <a:sym typeface="Times New Roman"/>
              </a:rPr>
              <a:t>Cluster 1(luminal A premenopáusico) </a:t>
            </a:r>
            <a:r>
              <a:rPr lang="es" sz="1200">
                <a:solidFill>
                  <a:schemeClr val="dk1"/>
                </a:solidFill>
                <a:latin typeface="Times New Roman"/>
                <a:ea typeface="Times New Roman"/>
                <a:cs typeface="Times New Roman"/>
                <a:sym typeface="Times New Roman"/>
              </a:rPr>
              <a:t>mejores tasa de supervivencia</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367" name="Google Shape;367;p33"/>
          <p:cNvSpPr txBox="1"/>
          <p:nvPr/>
        </p:nvSpPr>
        <p:spPr>
          <a:xfrm>
            <a:off x="1800575" y="4767050"/>
            <a:ext cx="3978600" cy="3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a:solidFill>
                  <a:schemeClr val="dk2"/>
                </a:solidFill>
                <a:latin typeface="Times New Roman"/>
                <a:ea typeface="Times New Roman"/>
                <a:cs typeface="Times New Roman"/>
                <a:sym typeface="Times New Roman"/>
              </a:rPr>
              <a:t>Fig. 14. Gr</a:t>
            </a:r>
            <a:r>
              <a:rPr lang="es" sz="1100">
                <a:solidFill>
                  <a:schemeClr val="dk2"/>
                </a:solidFill>
                <a:latin typeface="Times New Roman"/>
                <a:ea typeface="Times New Roman"/>
                <a:cs typeface="Times New Roman"/>
                <a:sym typeface="Times New Roman"/>
              </a:rPr>
              <a:t>áfico de Kaplan Meier</a:t>
            </a:r>
            <a:endParaRPr sz="1100">
              <a:solidFill>
                <a:schemeClr val="dk2"/>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1" name="Shape 371"/>
        <p:cNvGrpSpPr/>
        <p:nvPr/>
      </p:nvGrpSpPr>
      <p:grpSpPr>
        <a:xfrm>
          <a:off x="0" y="0"/>
          <a:ext cx="0" cy="0"/>
          <a:chOff x="0" y="0"/>
          <a:chExt cx="0" cy="0"/>
        </a:xfrm>
      </p:grpSpPr>
      <p:sp>
        <p:nvSpPr>
          <p:cNvPr id="372" name="Google Shape;372;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73" name="Google Shape;373;p34"/>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graphicFrame>
        <p:nvGraphicFramePr>
          <p:cNvPr id="374" name="Google Shape;374;p34"/>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latin typeface="Times New Roman"/>
                          <a:ea typeface="Times New Roman"/>
                          <a:cs typeface="Times New Roman"/>
                          <a:sym typeface="Times New Roman"/>
                        </a:rPr>
                        <a:t>Antecedentes</a:t>
                      </a:r>
                      <a:endParaRPr sz="1200">
                        <a:solidFill>
                          <a:srgbClr val="9E9E9E"/>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Metodología</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chemeClr val="dk1"/>
                          </a:solidFill>
                          <a:latin typeface="Times New Roman"/>
                          <a:ea typeface="Times New Roman"/>
                          <a:cs typeface="Times New Roman"/>
                          <a:sym typeface="Times New Roman"/>
                        </a:rPr>
                        <a:t>Resultados</a:t>
                      </a:r>
                      <a:endParaRPr sz="1200">
                        <a:solidFill>
                          <a:schemeClr val="dk1"/>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Conclusiones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375" name="Google Shape;375;p34"/>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sp>
        <p:nvSpPr>
          <p:cNvPr id="376" name="Google Shape;376;p34"/>
          <p:cNvSpPr txBox="1"/>
          <p:nvPr/>
        </p:nvSpPr>
        <p:spPr>
          <a:xfrm>
            <a:off x="350550" y="815225"/>
            <a:ext cx="8121900" cy="30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chemeClr val="dk1"/>
                </a:solidFill>
                <a:latin typeface="Times New Roman"/>
                <a:ea typeface="Times New Roman"/>
                <a:cs typeface="Times New Roman"/>
                <a:sym typeface="Times New Roman"/>
              </a:rPr>
              <a:t>Sexo y menopausia:</a:t>
            </a:r>
            <a:endParaRPr b="1" sz="1100">
              <a:solidFill>
                <a:schemeClr val="dk1"/>
              </a:solidFill>
              <a:latin typeface="Times New Roman"/>
              <a:ea typeface="Times New Roman"/>
              <a:cs typeface="Times New Roman"/>
              <a:sym typeface="Times New Roman"/>
            </a:endParaRPr>
          </a:p>
          <a:p>
            <a:pPr indent="-298450" lvl="0" marL="457200" rtl="0" algn="l">
              <a:lnSpc>
                <a:spcPct val="115000"/>
              </a:lnSpc>
              <a:spcBef>
                <a:spcPts val="1200"/>
              </a:spcBef>
              <a:spcAft>
                <a:spcPts val="0"/>
              </a:spcAft>
              <a:buClr>
                <a:schemeClr val="dk1"/>
              </a:buClr>
              <a:buSzPts val="1100"/>
              <a:buChar char="➢"/>
            </a:pPr>
            <a:r>
              <a:rPr lang="es" sz="1100">
                <a:solidFill>
                  <a:schemeClr val="dk1"/>
                </a:solidFill>
                <a:latin typeface="Times New Roman"/>
                <a:ea typeface="Times New Roman"/>
                <a:cs typeface="Times New Roman"/>
                <a:sym typeface="Times New Roman"/>
              </a:rPr>
              <a:t>Todos los clústeres están compuestos mayoritariamente por mujeres (&gt;97%) y pacientes postmenopáusicas.</a:t>
            </a:r>
            <a:br>
              <a:rPr lang="es" sz="1100">
                <a:solidFill>
                  <a:schemeClr val="dk1"/>
                </a:solidFill>
                <a:latin typeface="Times New Roman"/>
                <a:ea typeface="Times New Roman"/>
                <a:cs typeface="Times New Roman"/>
                <a:sym typeface="Times New Roman"/>
              </a:rPr>
            </a:br>
            <a:r>
              <a:rPr lang="es" sz="1100">
                <a:solidFill>
                  <a:schemeClr val="dk1"/>
                </a:solidFill>
                <a:latin typeface="Times New Roman"/>
                <a:ea typeface="Times New Roman"/>
                <a:cs typeface="Times New Roman"/>
                <a:sym typeface="Times New Roman"/>
              </a:rPr>
              <a:t>La distribución del estado menopáusico sugiere una relación con subtipos tumorales, principalmente </a:t>
            </a:r>
            <a:r>
              <a:rPr b="1" lang="es" sz="1100">
                <a:solidFill>
                  <a:schemeClr val="dk1"/>
                </a:solidFill>
                <a:latin typeface="Times New Roman"/>
                <a:ea typeface="Times New Roman"/>
                <a:cs typeface="Times New Roman"/>
                <a:sym typeface="Times New Roman"/>
              </a:rPr>
              <a:t>Luminal A y B</a:t>
            </a:r>
            <a:r>
              <a:rPr lang="es" sz="1100">
                <a:solidFill>
                  <a:schemeClr val="dk1"/>
                </a:solidFill>
                <a:latin typeface="Times New Roman"/>
                <a:ea typeface="Times New Roman"/>
                <a:cs typeface="Times New Roman"/>
                <a:sym typeface="Times New Roman"/>
              </a:rPr>
              <a:t>.</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s" sz="1100">
                <a:solidFill>
                  <a:schemeClr val="dk1"/>
                </a:solidFill>
                <a:latin typeface="Times New Roman"/>
                <a:ea typeface="Times New Roman"/>
                <a:cs typeface="Times New Roman"/>
                <a:sym typeface="Times New Roman"/>
              </a:rPr>
              <a:t>Etnicidad y perfil molecular:</a:t>
            </a:r>
            <a:endParaRPr b="1" sz="1100">
              <a:solidFill>
                <a:schemeClr val="dk1"/>
              </a:solidFill>
              <a:latin typeface="Times New Roman"/>
              <a:ea typeface="Times New Roman"/>
              <a:cs typeface="Times New Roman"/>
              <a:sym typeface="Times New Roman"/>
            </a:endParaRPr>
          </a:p>
          <a:p>
            <a:pPr indent="-298450" lvl="0" marL="457200" rtl="0" algn="l">
              <a:lnSpc>
                <a:spcPct val="115000"/>
              </a:lnSpc>
              <a:spcBef>
                <a:spcPts val="1200"/>
              </a:spcBef>
              <a:spcAft>
                <a:spcPts val="0"/>
              </a:spcAft>
              <a:buClr>
                <a:schemeClr val="dk1"/>
              </a:buClr>
              <a:buSzPts val="1100"/>
              <a:buChar char="➢"/>
            </a:pPr>
            <a:r>
              <a:rPr b="1" lang="es" sz="1100">
                <a:solidFill>
                  <a:schemeClr val="dk1"/>
                </a:solidFill>
                <a:latin typeface="Times New Roman"/>
                <a:ea typeface="Times New Roman"/>
                <a:cs typeface="Times New Roman"/>
                <a:sym typeface="Times New Roman"/>
              </a:rPr>
              <a:t>Clústeres 0 y 3</a:t>
            </a:r>
            <a:r>
              <a:rPr lang="es" sz="1100">
                <a:solidFill>
                  <a:schemeClr val="dk1"/>
                </a:solidFill>
                <a:latin typeface="Times New Roman"/>
                <a:ea typeface="Times New Roman"/>
                <a:cs typeface="Times New Roman"/>
                <a:sym typeface="Times New Roman"/>
              </a:rPr>
              <a:t>: Mayoría de ascendencia europea, asociados a subtipos luminales (ER+, PR+).</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Char char="➢"/>
            </a:pPr>
            <a:r>
              <a:rPr b="1" lang="es" sz="1100">
                <a:solidFill>
                  <a:schemeClr val="dk1"/>
                </a:solidFill>
                <a:latin typeface="Times New Roman"/>
                <a:ea typeface="Times New Roman"/>
                <a:cs typeface="Times New Roman"/>
                <a:sym typeface="Times New Roman"/>
              </a:rPr>
              <a:t>Clústeres 1 y 2</a:t>
            </a:r>
            <a:r>
              <a:rPr lang="es" sz="1100">
                <a:solidFill>
                  <a:schemeClr val="dk1"/>
                </a:solidFill>
                <a:latin typeface="Times New Roman"/>
                <a:ea typeface="Times New Roman"/>
                <a:cs typeface="Times New Roman"/>
                <a:sym typeface="Times New Roman"/>
              </a:rPr>
              <a:t>: Más diversidad racial (africana y asiática), relacionados con subtipos más agresivos como </a:t>
            </a:r>
            <a:r>
              <a:rPr b="1" lang="es" sz="1100">
                <a:solidFill>
                  <a:schemeClr val="dk1"/>
                </a:solidFill>
                <a:latin typeface="Times New Roman"/>
                <a:ea typeface="Times New Roman"/>
                <a:cs typeface="Times New Roman"/>
                <a:sym typeface="Times New Roman"/>
              </a:rPr>
              <a:t>Basal</a:t>
            </a:r>
            <a:r>
              <a:rPr lang="es" sz="1100">
                <a:solidFill>
                  <a:schemeClr val="dk1"/>
                </a:solidFill>
                <a:latin typeface="Times New Roman"/>
                <a:ea typeface="Times New Roman"/>
                <a:cs typeface="Times New Roman"/>
                <a:sym typeface="Times New Roman"/>
              </a:rPr>
              <a:t> y </a:t>
            </a:r>
            <a:r>
              <a:rPr b="1" lang="es" sz="1100">
                <a:solidFill>
                  <a:schemeClr val="dk1"/>
                </a:solidFill>
                <a:latin typeface="Times New Roman"/>
                <a:ea typeface="Times New Roman"/>
                <a:cs typeface="Times New Roman"/>
                <a:sym typeface="Times New Roman"/>
              </a:rPr>
              <a:t>Her2</a:t>
            </a:r>
            <a:r>
              <a:rPr lang="es" sz="1100">
                <a:solidFill>
                  <a:schemeClr val="dk1"/>
                </a:solidFill>
                <a:latin typeface="Times New Roman"/>
                <a:ea typeface="Times New Roman"/>
                <a:cs typeface="Times New Roman"/>
                <a:sym typeface="Times New Roman"/>
              </a:rPr>
              <a:t>.</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s" sz="1100">
                <a:solidFill>
                  <a:schemeClr val="dk1"/>
                </a:solidFill>
                <a:latin typeface="Times New Roman"/>
                <a:ea typeface="Times New Roman"/>
                <a:cs typeface="Times New Roman"/>
                <a:sym typeface="Times New Roman"/>
              </a:rPr>
              <a:t>Subtipos tumorales y biomarcadores:</a:t>
            </a:r>
            <a:endParaRPr b="1" sz="1100">
              <a:solidFill>
                <a:schemeClr val="dk1"/>
              </a:solidFill>
              <a:latin typeface="Times New Roman"/>
              <a:ea typeface="Times New Roman"/>
              <a:cs typeface="Times New Roman"/>
              <a:sym typeface="Times New Roman"/>
            </a:endParaRPr>
          </a:p>
          <a:p>
            <a:pPr indent="-298450" lvl="0" marL="457200" rtl="0" algn="l">
              <a:lnSpc>
                <a:spcPct val="115000"/>
              </a:lnSpc>
              <a:spcBef>
                <a:spcPts val="1200"/>
              </a:spcBef>
              <a:spcAft>
                <a:spcPts val="0"/>
              </a:spcAft>
              <a:buClr>
                <a:schemeClr val="dk1"/>
              </a:buClr>
              <a:buSzPts val="1100"/>
              <a:buChar char="➢"/>
            </a:pPr>
            <a:r>
              <a:rPr lang="es" sz="1100">
                <a:solidFill>
                  <a:schemeClr val="dk1"/>
                </a:solidFill>
                <a:latin typeface="Times New Roman"/>
                <a:ea typeface="Times New Roman"/>
                <a:cs typeface="Times New Roman"/>
                <a:sym typeface="Times New Roman"/>
              </a:rPr>
              <a:t>Alta prevalencia de tumores </a:t>
            </a:r>
            <a:r>
              <a:rPr b="1" lang="es" sz="1100">
                <a:solidFill>
                  <a:schemeClr val="dk1"/>
                </a:solidFill>
                <a:latin typeface="Times New Roman"/>
                <a:ea typeface="Times New Roman"/>
                <a:cs typeface="Times New Roman"/>
                <a:sym typeface="Times New Roman"/>
              </a:rPr>
              <a:t>ER+</a:t>
            </a:r>
            <a:r>
              <a:rPr lang="es" sz="1100">
                <a:solidFill>
                  <a:schemeClr val="dk1"/>
                </a:solidFill>
                <a:latin typeface="Times New Roman"/>
                <a:ea typeface="Times New Roman"/>
                <a:cs typeface="Times New Roman"/>
                <a:sym typeface="Times New Roman"/>
              </a:rPr>
              <a:t> en general → predominio de cáncer </a:t>
            </a:r>
            <a:r>
              <a:rPr b="1" lang="es" sz="1100">
                <a:solidFill>
                  <a:schemeClr val="dk1"/>
                </a:solidFill>
                <a:latin typeface="Times New Roman"/>
                <a:ea typeface="Times New Roman"/>
                <a:cs typeface="Times New Roman"/>
                <a:sym typeface="Times New Roman"/>
              </a:rPr>
              <a:t>luminal</a:t>
            </a:r>
            <a:r>
              <a:rPr lang="es" sz="1100">
                <a:solidFill>
                  <a:schemeClr val="dk1"/>
                </a:solidFill>
                <a:latin typeface="Times New Roman"/>
                <a:ea typeface="Times New Roman"/>
                <a:cs typeface="Times New Roman"/>
                <a:sym typeface="Times New Roman"/>
              </a:rPr>
              <a:t>.</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Char char="➢"/>
            </a:pPr>
            <a:r>
              <a:rPr b="1" lang="es" sz="1100">
                <a:solidFill>
                  <a:schemeClr val="dk1"/>
                </a:solidFill>
                <a:latin typeface="Times New Roman"/>
                <a:ea typeface="Times New Roman"/>
                <a:cs typeface="Times New Roman"/>
                <a:sym typeface="Times New Roman"/>
              </a:rPr>
              <a:t>Clúster 1</a:t>
            </a:r>
            <a:r>
              <a:rPr lang="es" sz="1100">
                <a:solidFill>
                  <a:schemeClr val="dk1"/>
                </a:solidFill>
                <a:latin typeface="Times New Roman"/>
                <a:ea typeface="Times New Roman"/>
                <a:cs typeface="Times New Roman"/>
                <a:sym typeface="Times New Roman"/>
              </a:rPr>
              <a:t>: Mayor frecuencia de subtipos </a:t>
            </a:r>
            <a:r>
              <a:rPr b="1" lang="es" sz="1100">
                <a:solidFill>
                  <a:schemeClr val="dk1"/>
                </a:solidFill>
                <a:latin typeface="Times New Roman"/>
                <a:ea typeface="Times New Roman"/>
                <a:cs typeface="Times New Roman"/>
                <a:sym typeface="Times New Roman"/>
              </a:rPr>
              <a:t>Basal</a:t>
            </a:r>
            <a:r>
              <a:rPr lang="es" sz="1100">
                <a:solidFill>
                  <a:schemeClr val="dk1"/>
                </a:solidFill>
                <a:latin typeface="Times New Roman"/>
                <a:ea typeface="Times New Roman"/>
                <a:cs typeface="Times New Roman"/>
                <a:sym typeface="Times New Roman"/>
              </a:rPr>
              <a:t> y </a:t>
            </a:r>
            <a:r>
              <a:rPr b="1" lang="es" sz="1100">
                <a:solidFill>
                  <a:schemeClr val="dk1"/>
                </a:solidFill>
                <a:latin typeface="Times New Roman"/>
                <a:ea typeface="Times New Roman"/>
                <a:cs typeface="Times New Roman"/>
                <a:sym typeface="Times New Roman"/>
              </a:rPr>
              <a:t>Her2</a:t>
            </a:r>
            <a:r>
              <a:rPr lang="es" sz="1100">
                <a:solidFill>
                  <a:schemeClr val="dk1"/>
                </a:solidFill>
                <a:latin typeface="Times New Roman"/>
                <a:ea typeface="Times New Roman"/>
                <a:cs typeface="Times New Roman"/>
                <a:sym typeface="Times New Roman"/>
              </a:rPr>
              <a:t>, asociados a mayor agresividad y peor pronóstico.</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es" sz="1100">
                <a:solidFill>
                  <a:schemeClr val="dk1"/>
                </a:solidFill>
                <a:latin typeface="Times New Roman"/>
                <a:ea typeface="Times New Roman"/>
                <a:cs typeface="Times New Roman"/>
                <a:sym typeface="Times New Roman"/>
              </a:rPr>
              <a:t>Pronóstico y supervivencia:</a:t>
            </a:r>
            <a:endParaRPr b="1" sz="1100">
              <a:solidFill>
                <a:schemeClr val="dk1"/>
              </a:solidFill>
              <a:latin typeface="Times New Roman"/>
              <a:ea typeface="Times New Roman"/>
              <a:cs typeface="Times New Roman"/>
              <a:sym typeface="Times New Roman"/>
            </a:endParaRPr>
          </a:p>
          <a:p>
            <a:pPr indent="-298450" lvl="0" marL="457200" rtl="0" algn="l">
              <a:lnSpc>
                <a:spcPct val="115000"/>
              </a:lnSpc>
              <a:spcBef>
                <a:spcPts val="1200"/>
              </a:spcBef>
              <a:spcAft>
                <a:spcPts val="0"/>
              </a:spcAft>
              <a:buClr>
                <a:schemeClr val="dk1"/>
              </a:buClr>
              <a:buSzPts val="1100"/>
              <a:buChar char="➢"/>
            </a:pPr>
            <a:r>
              <a:rPr lang="es" sz="1100">
                <a:solidFill>
                  <a:schemeClr val="dk1"/>
                </a:solidFill>
                <a:latin typeface="Times New Roman"/>
                <a:ea typeface="Times New Roman"/>
                <a:cs typeface="Times New Roman"/>
                <a:sym typeface="Times New Roman"/>
              </a:rPr>
              <a:t>Clústeres con tumores más agresivos (como el 1) presentan </a:t>
            </a:r>
            <a:r>
              <a:rPr b="1" lang="es" sz="1100">
                <a:solidFill>
                  <a:schemeClr val="dk1"/>
                </a:solidFill>
                <a:latin typeface="Times New Roman"/>
                <a:ea typeface="Times New Roman"/>
                <a:cs typeface="Times New Roman"/>
                <a:sym typeface="Times New Roman"/>
              </a:rPr>
              <a:t>mayor mortalidad</a:t>
            </a:r>
            <a:r>
              <a:rPr lang="es" sz="1100">
                <a:solidFill>
                  <a:schemeClr val="dk1"/>
                </a:solidFill>
                <a:latin typeface="Times New Roman"/>
                <a:ea typeface="Times New Roman"/>
                <a:cs typeface="Times New Roman"/>
                <a:sym typeface="Times New Roman"/>
              </a:rPr>
              <a:t>, lo que refuerza la relación entre perfil molecular y pronóstico.</a:t>
            </a:r>
            <a:endParaRPr sz="1100">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82" name="Google Shape;382;p35"/>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graphicFrame>
        <p:nvGraphicFramePr>
          <p:cNvPr id="383" name="Google Shape;383;p35"/>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latin typeface="Times New Roman"/>
                          <a:ea typeface="Times New Roman"/>
                          <a:cs typeface="Times New Roman"/>
                          <a:sym typeface="Times New Roman"/>
                        </a:rPr>
                        <a:t>Antecedentes</a:t>
                      </a:r>
                      <a:endParaRPr sz="1200">
                        <a:solidFill>
                          <a:srgbClr val="9E9E9E"/>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Metodología</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chemeClr val="dk1"/>
                          </a:solidFill>
                          <a:latin typeface="Times New Roman"/>
                          <a:ea typeface="Times New Roman"/>
                          <a:cs typeface="Times New Roman"/>
                          <a:sym typeface="Times New Roman"/>
                        </a:rPr>
                        <a:t>Resultados</a:t>
                      </a:r>
                      <a:endParaRPr sz="1200">
                        <a:solidFill>
                          <a:schemeClr val="dk1"/>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Conclusiones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384" name="Google Shape;384;p35"/>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pic>
        <p:nvPicPr>
          <p:cNvPr id="385" name="Google Shape;385;p35"/>
          <p:cNvPicPr preferRelativeResize="0"/>
          <p:nvPr/>
        </p:nvPicPr>
        <p:blipFill>
          <a:blip r:embed="rId3">
            <a:alphaModFix/>
          </a:blip>
          <a:stretch>
            <a:fillRect/>
          </a:stretch>
        </p:blipFill>
        <p:spPr>
          <a:xfrm>
            <a:off x="784413" y="648025"/>
            <a:ext cx="7465626" cy="4192124"/>
          </a:xfrm>
          <a:prstGeom prst="rect">
            <a:avLst/>
          </a:prstGeom>
          <a:noFill/>
          <a:ln>
            <a:noFill/>
          </a:ln>
        </p:spPr>
      </p:pic>
      <p:sp>
        <p:nvSpPr>
          <p:cNvPr id="386" name="Google Shape;386;p35"/>
          <p:cNvSpPr txBox="1"/>
          <p:nvPr/>
        </p:nvSpPr>
        <p:spPr>
          <a:xfrm>
            <a:off x="2527925" y="4811100"/>
            <a:ext cx="3978600" cy="3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a:solidFill>
                  <a:schemeClr val="dk2"/>
                </a:solidFill>
                <a:latin typeface="Times New Roman"/>
                <a:ea typeface="Times New Roman"/>
                <a:cs typeface="Times New Roman"/>
                <a:sym typeface="Times New Roman"/>
              </a:rPr>
              <a:t>Fig. 15. Datos para incluir en los </a:t>
            </a:r>
            <a:r>
              <a:rPr lang="es" sz="1100">
                <a:solidFill>
                  <a:schemeClr val="dk2"/>
                </a:solidFill>
                <a:latin typeface="Times New Roman"/>
                <a:ea typeface="Times New Roman"/>
                <a:cs typeface="Times New Roman"/>
                <a:sym typeface="Times New Roman"/>
              </a:rPr>
              <a:t>modelos</a:t>
            </a:r>
            <a:endParaRPr sz="1100">
              <a:solidFill>
                <a:schemeClr val="dk2"/>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92" name="Google Shape;392;p36"/>
          <p:cNvSpPr txBox="1"/>
          <p:nvPr/>
        </p:nvSpPr>
        <p:spPr>
          <a:xfrm>
            <a:off x="213375" y="6824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s" sz="2500">
                <a:latin typeface="Times New Roman"/>
                <a:ea typeface="Times New Roman"/>
                <a:cs typeface="Times New Roman"/>
                <a:sym typeface="Times New Roman"/>
              </a:rPr>
              <a:t>K-means Clustering</a:t>
            </a:r>
            <a:endParaRPr sz="2500">
              <a:solidFill>
                <a:srgbClr val="000000"/>
              </a:solidFill>
              <a:latin typeface="Times New Roman"/>
              <a:ea typeface="Times New Roman"/>
              <a:cs typeface="Times New Roman"/>
              <a:sym typeface="Times New Roman"/>
            </a:endParaRPr>
          </a:p>
        </p:txBody>
      </p:sp>
      <p:sp>
        <p:nvSpPr>
          <p:cNvPr id="393" name="Google Shape;393;p36"/>
          <p:cNvSpPr txBox="1"/>
          <p:nvPr/>
        </p:nvSpPr>
        <p:spPr>
          <a:xfrm>
            <a:off x="213375" y="1389875"/>
            <a:ext cx="3430200" cy="3416400"/>
          </a:xfrm>
          <a:prstGeom prst="rect">
            <a:avLst/>
          </a:prstGeom>
          <a:noFill/>
          <a:ln>
            <a:noFill/>
          </a:ln>
        </p:spPr>
        <p:txBody>
          <a:bodyPr anchorCtr="0" anchor="t" bIns="91425" lIns="91425" spcFirstLastPara="1" rIns="91425" wrap="square" tIns="91425">
            <a:normAutofit/>
          </a:bodyPr>
          <a:lstStyle/>
          <a:p>
            <a:pPr indent="-321627" lvl="0" marL="457200" rtl="0" algn="l">
              <a:lnSpc>
                <a:spcPct val="95000"/>
              </a:lnSpc>
              <a:spcBef>
                <a:spcPts val="0"/>
              </a:spcBef>
              <a:spcAft>
                <a:spcPts val="0"/>
              </a:spcAft>
              <a:buClr>
                <a:srgbClr val="000000"/>
              </a:buClr>
              <a:buSzPts val="1465"/>
              <a:buFont typeface="Times New Roman"/>
              <a:buChar char="-"/>
            </a:pPr>
            <a:r>
              <a:rPr lang="es" sz="1465">
                <a:latin typeface="Times New Roman"/>
                <a:ea typeface="Times New Roman"/>
                <a:cs typeface="Times New Roman"/>
                <a:sym typeface="Times New Roman"/>
              </a:rPr>
              <a:t>Arginina = 0, la regulación del gen ASL inhibe el crecimiento celular tanto in vitro como in vivo (Zou et al., 2024)</a:t>
            </a:r>
            <a:endParaRPr sz="1465">
              <a:latin typeface="Times New Roman"/>
              <a:ea typeface="Times New Roman"/>
              <a:cs typeface="Times New Roman"/>
              <a:sym typeface="Times New Roman"/>
            </a:endParaRPr>
          </a:p>
          <a:p>
            <a:pPr indent="-321627" lvl="0" marL="457200" rtl="0" algn="l">
              <a:lnSpc>
                <a:spcPct val="95000"/>
              </a:lnSpc>
              <a:spcBef>
                <a:spcPts val="0"/>
              </a:spcBef>
              <a:spcAft>
                <a:spcPts val="0"/>
              </a:spcAft>
              <a:buClr>
                <a:srgbClr val="000000"/>
              </a:buClr>
              <a:buSzPts val="1465"/>
              <a:buFont typeface="Times New Roman"/>
              <a:buChar char="-"/>
            </a:pPr>
            <a:r>
              <a:rPr lang="es" sz="1465">
                <a:latin typeface="Times New Roman"/>
                <a:ea typeface="Times New Roman"/>
                <a:cs typeface="Times New Roman"/>
                <a:sym typeface="Times New Roman"/>
              </a:rPr>
              <a:t>Leucina = 0, esencial para la producción de biomasa</a:t>
            </a:r>
            <a:endParaRPr sz="1465">
              <a:latin typeface="Times New Roman"/>
              <a:ea typeface="Times New Roman"/>
              <a:cs typeface="Times New Roman"/>
              <a:sym typeface="Times New Roman"/>
            </a:endParaRPr>
          </a:p>
          <a:p>
            <a:pPr indent="-321627" lvl="0" marL="457200" rtl="0" algn="l">
              <a:lnSpc>
                <a:spcPct val="95000"/>
              </a:lnSpc>
              <a:spcBef>
                <a:spcPts val="0"/>
              </a:spcBef>
              <a:spcAft>
                <a:spcPts val="0"/>
              </a:spcAft>
              <a:buClr>
                <a:srgbClr val="000000"/>
              </a:buClr>
              <a:buSzPts val="1465"/>
              <a:buFont typeface="Times New Roman"/>
              <a:buChar char="-"/>
            </a:pPr>
            <a:r>
              <a:rPr lang="es" sz="1465">
                <a:latin typeface="Times New Roman"/>
                <a:ea typeface="Times New Roman"/>
                <a:cs typeface="Times New Roman"/>
                <a:sym typeface="Times New Roman"/>
              </a:rPr>
              <a:t>La desregulación del linoleato en el propanoato conduce a una mayor invasividad de las células cancerosas (Gomes, A.P., Ilter, D., Low, V., et al., 2022)</a:t>
            </a:r>
            <a:endParaRPr sz="1365"/>
          </a:p>
        </p:txBody>
      </p:sp>
      <p:pic>
        <p:nvPicPr>
          <p:cNvPr id="394" name="Google Shape;394;p36"/>
          <p:cNvPicPr preferRelativeResize="0"/>
          <p:nvPr/>
        </p:nvPicPr>
        <p:blipFill rotWithShape="1">
          <a:blip r:embed="rId3">
            <a:alphaModFix/>
          </a:blip>
          <a:srcRect b="0" l="0" r="0" t="0"/>
          <a:stretch/>
        </p:blipFill>
        <p:spPr>
          <a:xfrm>
            <a:off x="4166173" y="1163775"/>
            <a:ext cx="4764450" cy="2976624"/>
          </a:xfrm>
          <a:prstGeom prst="rect">
            <a:avLst/>
          </a:prstGeom>
          <a:noFill/>
          <a:ln>
            <a:noFill/>
          </a:ln>
        </p:spPr>
      </p:pic>
      <p:cxnSp>
        <p:nvCxnSpPr>
          <p:cNvPr id="395" name="Google Shape;395;p36"/>
          <p:cNvCxnSpPr/>
          <p:nvPr/>
        </p:nvCxnSpPr>
        <p:spPr>
          <a:xfrm>
            <a:off x="3477625" y="1797950"/>
            <a:ext cx="2981100" cy="1000800"/>
          </a:xfrm>
          <a:prstGeom prst="straightConnector1">
            <a:avLst/>
          </a:prstGeom>
          <a:noFill/>
          <a:ln cap="flat" cmpd="sng" w="9525">
            <a:solidFill>
              <a:srgbClr val="595959"/>
            </a:solidFill>
            <a:prstDash val="solid"/>
            <a:round/>
            <a:headEnd len="med" w="med" type="none"/>
            <a:tailEnd len="med" w="med" type="triangle"/>
          </a:ln>
        </p:spPr>
      </p:cxnSp>
      <p:cxnSp>
        <p:nvCxnSpPr>
          <p:cNvPr id="396" name="Google Shape;396;p36"/>
          <p:cNvCxnSpPr/>
          <p:nvPr/>
        </p:nvCxnSpPr>
        <p:spPr>
          <a:xfrm>
            <a:off x="3000225" y="2450625"/>
            <a:ext cx="3367800" cy="424800"/>
          </a:xfrm>
          <a:prstGeom prst="straightConnector1">
            <a:avLst/>
          </a:prstGeom>
          <a:noFill/>
          <a:ln cap="flat" cmpd="sng" w="9525">
            <a:solidFill>
              <a:srgbClr val="595959"/>
            </a:solidFill>
            <a:prstDash val="solid"/>
            <a:round/>
            <a:headEnd len="med" w="med" type="none"/>
            <a:tailEnd len="med" w="med" type="triangle"/>
          </a:ln>
        </p:spPr>
      </p:cxnSp>
      <p:cxnSp>
        <p:nvCxnSpPr>
          <p:cNvPr id="397" name="Google Shape;397;p36"/>
          <p:cNvCxnSpPr>
            <a:stCxn id="393" idx="3"/>
          </p:cNvCxnSpPr>
          <p:nvPr/>
        </p:nvCxnSpPr>
        <p:spPr>
          <a:xfrm flipH="1" rot="10800000">
            <a:off x="3643575" y="2693975"/>
            <a:ext cx="1493100" cy="404100"/>
          </a:xfrm>
          <a:prstGeom prst="straightConnector1">
            <a:avLst/>
          </a:prstGeom>
          <a:noFill/>
          <a:ln cap="flat" cmpd="sng" w="9525">
            <a:solidFill>
              <a:srgbClr val="595959"/>
            </a:solidFill>
            <a:prstDash val="solid"/>
            <a:round/>
            <a:headEnd len="med" w="med" type="none"/>
            <a:tailEnd len="med" w="med" type="triangle"/>
          </a:ln>
        </p:spPr>
      </p:cxnSp>
      <p:sp>
        <p:nvSpPr>
          <p:cNvPr id="398" name="Google Shape;398;p36"/>
          <p:cNvSpPr txBox="1"/>
          <p:nvPr/>
        </p:nvSpPr>
        <p:spPr>
          <a:xfrm>
            <a:off x="4854825" y="4336675"/>
            <a:ext cx="3659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u="sng">
                <a:solidFill>
                  <a:srgbClr val="0097A7"/>
                </a:solidFill>
                <a:hlinkClick r:id="rId4">
                  <a:extLst>
                    <a:ext uri="{A12FA001-AC4F-418D-AE19-62706E023703}">
                      <ahyp:hlinkClr val="tx"/>
                    </a:ext>
                  </a:extLst>
                </a:hlinkClick>
              </a:rPr>
              <a:t>https://colab.research.google.com/drive/1A1W0icxMlUsQjfJ-B4tRsTd_iincePWa?usp=sharing</a:t>
            </a:r>
            <a:endParaRPr sz="1100"/>
          </a:p>
          <a:p>
            <a:pPr indent="0" lvl="0" marL="0" rtl="0" algn="l">
              <a:spcBef>
                <a:spcPts val="0"/>
              </a:spcBef>
              <a:spcAft>
                <a:spcPts val="0"/>
              </a:spcAft>
              <a:buNone/>
            </a:pPr>
            <a:r>
              <a:t/>
            </a:r>
            <a:endParaRPr/>
          </a:p>
        </p:txBody>
      </p:sp>
      <p:graphicFrame>
        <p:nvGraphicFramePr>
          <p:cNvPr id="399" name="Google Shape;399;p36"/>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latin typeface="Times New Roman"/>
                          <a:ea typeface="Times New Roman"/>
                          <a:cs typeface="Times New Roman"/>
                          <a:sym typeface="Times New Roman"/>
                        </a:rPr>
                        <a:t>Antecedentes</a:t>
                      </a:r>
                      <a:endParaRPr sz="1200">
                        <a:solidFill>
                          <a:srgbClr val="9E9E9E"/>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Metodología</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Resultados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Conclusiones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400" name="Google Shape;400;p36"/>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sp>
        <p:nvSpPr>
          <p:cNvPr id="401" name="Google Shape;401;p36"/>
          <p:cNvSpPr txBox="1"/>
          <p:nvPr/>
        </p:nvSpPr>
        <p:spPr>
          <a:xfrm>
            <a:off x="4559100" y="4059425"/>
            <a:ext cx="3978600" cy="3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a:solidFill>
                  <a:schemeClr val="dk2"/>
                </a:solidFill>
                <a:latin typeface="Times New Roman"/>
                <a:ea typeface="Times New Roman"/>
                <a:cs typeface="Times New Roman"/>
                <a:sym typeface="Times New Roman"/>
              </a:rPr>
              <a:t>Fig. 15. Visualizaci</a:t>
            </a:r>
            <a:r>
              <a:rPr lang="es" sz="1100">
                <a:solidFill>
                  <a:schemeClr val="dk2"/>
                </a:solidFill>
                <a:latin typeface="Times New Roman"/>
                <a:ea typeface="Times New Roman"/>
                <a:cs typeface="Times New Roman"/>
                <a:sym typeface="Times New Roman"/>
              </a:rPr>
              <a:t>ón flujos k-means</a:t>
            </a:r>
            <a:endParaRPr sz="1100">
              <a:solidFill>
                <a:schemeClr val="dk2"/>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07" name="Google Shape;407;p37"/>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graphicFrame>
        <p:nvGraphicFramePr>
          <p:cNvPr id="408" name="Google Shape;408;p37"/>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latin typeface="Times New Roman"/>
                          <a:ea typeface="Times New Roman"/>
                          <a:cs typeface="Times New Roman"/>
                          <a:sym typeface="Times New Roman"/>
                        </a:rPr>
                        <a:t>Antecedentes</a:t>
                      </a:r>
                      <a:endParaRPr sz="1200">
                        <a:solidFill>
                          <a:srgbClr val="9E9E9E"/>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Metodología</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chemeClr val="dk1"/>
                          </a:solidFill>
                          <a:latin typeface="Times New Roman"/>
                          <a:ea typeface="Times New Roman"/>
                          <a:cs typeface="Times New Roman"/>
                          <a:sym typeface="Times New Roman"/>
                        </a:rPr>
                        <a:t>Resultados</a:t>
                      </a:r>
                      <a:endParaRPr sz="1200">
                        <a:solidFill>
                          <a:schemeClr val="dk1"/>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Conclusiones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409" name="Google Shape;409;p37"/>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graphicFrame>
        <p:nvGraphicFramePr>
          <p:cNvPr id="410" name="Google Shape;410;p37"/>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latin typeface="Times New Roman"/>
                          <a:ea typeface="Times New Roman"/>
                          <a:cs typeface="Times New Roman"/>
                          <a:sym typeface="Times New Roman"/>
                        </a:rPr>
                        <a:t>Antecedentes</a:t>
                      </a:r>
                      <a:endParaRPr sz="1200">
                        <a:solidFill>
                          <a:srgbClr val="9E9E9E"/>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Metodología</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Resultados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chemeClr val="dk1"/>
                          </a:solidFill>
                          <a:latin typeface="Times New Roman"/>
                          <a:ea typeface="Times New Roman"/>
                          <a:cs typeface="Times New Roman"/>
                          <a:sym typeface="Times New Roman"/>
                        </a:rPr>
                        <a:t>Conclusiones</a:t>
                      </a:r>
                      <a:endParaRPr sz="1200">
                        <a:solidFill>
                          <a:schemeClr val="dk1"/>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411" name="Google Shape;411;p37"/>
          <p:cNvSpPr txBox="1"/>
          <p:nvPr>
            <p:ph type="title"/>
          </p:nvPr>
        </p:nvSpPr>
        <p:spPr>
          <a:xfrm>
            <a:off x="311700" y="614538"/>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Times New Roman"/>
                <a:ea typeface="Times New Roman"/>
                <a:cs typeface="Times New Roman"/>
                <a:sym typeface="Times New Roman"/>
              </a:rPr>
              <a:t>¿Qué sigue?</a:t>
            </a:r>
            <a:endParaRPr>
              <a:latin typeface="Times New Roman"/>
              <a:ea typeface="Times New Roman"/>
              <a:cs typeface="Times New Roman"/>
              <a:sym typeface="Times New Roman"/>
            </a:endParaRPr>
          </a:p>
        </p:txBody>
      </p:sp>
      <p:sp>
        <p:nvSpPr>
          <p:cNvPr id="412" name="Google Shape;412;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500">
                <a:latin typeface="Times New Roman"/>
                <a:ea typeface="Times New Roman"/>
                <a:cs typeface="Times New Roman"/>
                <a:sym typeface="Times New Roman"/>
              </a:rPr>
              <a:t>Mejorar modelos y realizar correlaciones entre fenotipos metabólicos y datos clínicos</a:t>
            </a:r>
            <a:endParaRPr sz="1500">
              <a:latin typeface="Times New Roman"/>
              <a:ea typeface="Times New Roman"/>
              <a:cs typeface="Times New Roman"/>
              <a:sym typeface="Times New Roman"/>
            </a:endParaRPr>
          </a:p>
          <a:p>
            <a:pPr indent="0" lvl="0" marL="0" rtl="0" algn="l">
              <a:spcBef>
                <a:spcPts val="1200"/>
              </a:spcBef>
              <a:spcAft>
                <a:spcPts val="1200"/>
              </a:spcAft>
              <a:buNone/>
            </a:pPr>
            <a:r>
              <a:t/>
            </a:r>
            <a:endParaRPr>
              <a:latin typeface="Times New Roman"/>
              <a:ea typeface="Times New Roman"/>
              <a:cs typeface="Times New Roman"/>
              <a:sym typeface="Times New Roman"/>
            </a:endParaRPr>
          </a:p>
        </p:txBody>
      </p:sp>
      <p:sp>
        <p:nvSpPr>
          <p:cNvPr id="413" name="Google Shape;413;p37"/>
          <p:cNvSpPr txBox="1"/>
          <p:nvPr>
            <p:ph idx="1" type="body"/>
          </p:nvPr>
        </p:nvSpPr>
        <p:spPr>
          <a:xfrm>
            <a:off x="457225" y="1640425"/>
            <a:ext cx="8520600" cy="34164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s" sz="1300">
                <a:solidFill>
                  <a:schemeClr val="dk1"/>
                </a:solidFill>
                <a:latin typeface="Times New Roman"/>
                <a:ea typeface="Times New Roman"/>
                <a:cs typeface="Times New Roman"/>
                <a:sym typeface="Times New Roman"/>
              </a:rPr>
              <a:t>1. Identificar patrones metabólicos específicos de cada subtipo</a:t>
            </a:r>
            <a:endParaRPr sz="1300">
              <a:solidFill>
                <a:schemeClr val="dk1"/>
              </a:solidFill>
              <a:latin typeface="Times New Roman"/>
              <a:ea typeface="Times New Roman"/>
              <a:cs typeface="Times New Roman"/>
              <a:sym typeface="Times New Roman"/>
            </a:endParaRPr>
          </a:p>
          <a:p>
            <a:pPr indent="-311150" lvl="1" marL="914400" rtl="0" algn="l">
              <a:spcBef>
                <a:spcPts val="1200"/>
              </a:spcBef>
              <a:spcAft>
                <a:spcPts val="0"/>
              </a:spcAft>
              <a:buClr>
                <a:schemeClr val="dk1"/>
              </a:buClr>
              <a:buSzPts val="1300"/>
              <a:buChar char="○"/>
            </a:pPr>
            <a:r>
              <a:rPr b="1" lang="es" sz="1300">
                <a:solidFill>
                  <a:schemeClr val="dk1"/>
                </a:solidFill>
                <a:latin typeface="Times New Roman"/>
                <a:ea typeface="Times New Roman"/>
                <a:cs typeface="Times New Roman"/>
                <a:sym typeface="Times New Roman"/>
              </a:rPr>
              <a:t>Basal</a:t>
            </a:r>
            <a:r>
              <a:rPr lang="es" sz="1300">
                <a:solidFill>
                  <a:schemeClr val="dk1"/>
                </a:solidFill>
                <a:latin typeface="Times New Roman"/>
                <a:ea typeface="Times New Roman"/>
                <a:cs typeface="Times New Roman"/>
                <a:sym typeface="Times New Roman"/>
              </a:rPr>
              <a:t> tiende a tener un metabolismo más glucolítico (efecto Warburg).</a:t>
            </a:r>
            <a:endParaRPr sz="1300">
              <a:solidFill>
                <a:schemeClr val="dk1"/>
              </a:solidFill>
              <a:latin typeface="Times New Roman"/>
              <a:ea typeface="Times New Roman"/>
              <a:cs typeface="Times New Roman"/>
              <a:sym typeface="Times New Roman"/>
            </a:endParaRPr>
          </a:p>
          <a:p>
            <a:pPr indent="-311150" lvl="1" marL="914400" rtl="0" algn="l">
              <a:spcBef>
                <a:spcPts val="0"/>
              </a:spcBef>
              <a:spcAft>
                <a:spcPts val="0"/>
              </a:spcAft>
              <a:buClr>
                <a:schemeClr val="dk1"/>
              </a:buClr>
              <a:buSzPts val="1300"/>
              <a:buChar char="○"/>
            </a:pPr>
            <a:r>
              <a:rPr b="1" lang="es" sz="1300">
                <a:solidFill>
                  <a:schemeClr val="dk1"/>
                </a:solidFill>
                <a:latin typeface="Times New Roman"/>
                <a:ea typeface="Times New Roman"/>
                <a:cs typeface="Times New Roman"/>
                <a:sym typeface="Times New Roman"/>
              </a:rPr>
              <a:t>Luminal A</a:t>
            </a:r>
            <a:r>
              <a:rPr lang="es" sz="1300">
                <a:solidFill>
                  <a:schemeClr val="dk1"/>
                </a:solidFill>
                <a:latin typeface="Times New Roman"/>
                <a:ea typeface="Times New Roman"/>
                <a:cs typeface="Times New Roman"/>
                <a:sym typeface="Times New Roman"/>
              </a:rPr>
              <a:t> muestra un metabolismo más oxidativo o dependiente de ácidos grasos.</a:t>
            </a:r>
            <a:endParaRPr sz="1300">
              <a:solidFill>
                <a:schemeClr val="dk1"/>
              </a:solidFill>
              <a:latin typeface="Times New Roman"/>
              <a:ea typeface="Times New Roman"/>
              <a:cs typeface="Times New Roman"/>
              <a:sym typeface="Times New Roman"/>
            </a:endParaRPr>
          </a:p>
          <a:p>
            <a:pPr indent="-311150" lvl="1" marL="914400" rtl="0" algn="l">
              <a:spcBef>
                <a:spcPts val="0"/>
              </a:spcBef>
              <a:spcAft>
                <a:spcPts val="0"/>
              </a:spcAft>
              <a:buClr>
                <a:schemeClr val="dk1"/>
              </a:buClr>
              <a:buSzPts val="1300"/>
              <a:buChar char="○"/>
            </a:pPr>
            <a:r>
              <a:rPr b="1" lang="es" sz="1300">
                <a:solidFill>
                  <a:schemeClr val="dk1"/>
                </a:solidFill>
                <a:latin typeface="Times New Roman"/>
                <a:ea typeface="Times New Roman"/>
                <a:cs typeface="Times New Roman"/>
                <a:sym typeface="Times New Roman"/>
              </a:rPr>
              <a:t>Her2+</a:t>
            </a:r>
            <a:r>
              <a:rPr lang="es" sz="1300">
                <a:solidFill>
                  <a:schemeClr val="dk1"/>
                </a:solidFill>
                <a:latin typeface="Times New Roman"/>
                <a:ea typeface="Times New Roman"/>
                <a:cs typeface="Times New Roman"/>
                <a:sym typeface="Times New Roman"/>
              </a:rPr>
              <a:t> puede estar asociado a una alta demanda de nucleótidos/lípidos.</a:t>
            </a:r>
            <a:endParaRPr sz="1300">
              <a:solidFill>
                <a:schemeClr val="dk1"/>
              </a:solidFill>
              <a:latin typeface="Times New Roman"/>
              <a:ea typeface="Times New Roman"/>
              <a:cs typeface="Times New Roman"/>
              <a:sym typeface="Times New Roman"/>
            </a:endParaRPr>
          </a:p>
          <a:p>
            <a:pPr indent="-311150" lvl="1" marL="914400" rtl="0" algn="l">
              <a:spcBef>
                <a:spcPts val="0"/>
              </a:spcBef>
              <a:spcAft>
                <a:spcPts val="0"/>
              </a:spcAft>
              <a:buClr>
                <a:schemeClr val="dk1"/>
              </a:buClr>
              <a:buSzPts val="1300"/>
              <a:buFont typeface="Times New Roman"/>
              <a:buChar char="○"/>
            </a:pPr>
            <a:r>
              <a:rPr b="1" lang="es" sz="1300">
                <a:solidFill>
                  <a:schemeClr val="dk1"/>
                </a:solidFill>
                <a:latin typeface="Times New Roman"/>
                <a:ea typeface="Times New Roman"/>
                <a:cs typeface="Times New Roman"/>
                <a:sym typeface="Times New Roman"/>
              </a:rPr>
              <a:t>E</a:t>
            </a:r>
            <a:r>
              <a:rPr b="1" lang="es" sz="1300">
                <a:solidFill>
                  <a:schemeClr val="dk1"/>
                </a:solidFill>
                <a:latin typeface="Times New Roman"/>
                <a:ea typeface="Times New Roman"/>
                <a:cs typeface="Times New Roman"/>
                <a:sym typeface="Times New Roman"/>
              </a:rPr>
              <a:t>ntender la biología funcional de cada subtipo</a:t>
            </a:r>
            <a:r>
              <a:rPr lang="es" sz="1300">
                <a:solidFill>
                  <a:schemeClr val="dk1"/>
                </a:solidFill>
                <a:latin typeface="Times New Roman"/>
                <a:ea typeface="Times New Roman"/>
                <a:cs typeface="Times New Roman"/>
                <a:sym typeface="Times New Roman"/>
              </a:rPr>
              <a:t> más allá de los biomarcadores clásicos.</a:t>
            </a:r>
            <a:endParaRPr sz="1300">
              <a:solidFill>
                <a:schemeClr val="dk1"/>
              </a:solidFill>
              <a:latin typeface="Times New Roman"/>
              <a:ea typeface="Times New Roman"/>
              <a:cs typeface="Times New Roman"/>
              <a:sym typeface="Times New Roman"/>
            </a:endParaRPr>
          </a:p>
          <a:p>
            <a:pPr indent="0" lvl="0" marL="0" rtl="0" algn="l">
              <a:spcBef>
                <a:spcPts val="1400"/>
              </a:spcBef>
              <a:spcAft>
                <a:spcPts val="0"/>
              </a:spcAft>
              <a:buClr>
                <a:schemeClr val="dk1"/>
              </a:buClr>
              <a:buSzPts val="1100"/>
              <a:buFont typeface="Arial"/>
              <a:buNone/>
            </a:pPr>
            <a:r>
              <a:rPr b="1" lang="es" sz="1300">
                <a:solidFill>
                  <a:schemeClr val="dk1"/>
                </a:solidFill>
                <a:latin typeface="Times New Roman"/>
                <a:ea typeface="Times New Roman"/>
                <a:cs typeface="Times New Roman"/>
                <a:sym typeface="Times New Roman"/>
              </a:rPr>
              <a:t>2. Encontrar dianas terapéuticas metabólicas</a:t>
            </a:r>
            <a:endParaRPr b="1" sz="13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s" sz="1300">
                <a:solidFill>
                  <a:schemeClr val="dk1"/>
                </a:solidFill>
                <a:latin typeface="Times New Roman"/>
                <a:ea typeface="Times New Roman"/>
                <a:cs typeface="Times New Roman"/>
                <a:sym typeface="Times New Roman"/>
              </a:rPr>
              <a:t>Si ciertos subtipos muestran vulnerabilidades metabólicas específicas (ej. dependencia de glutamina, metabolismo lipídico, etc.), eso:</a:t>
            </a:r>
            <a:br>
              <a:rPr lang="es"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b="1" lang="es" sz="1300">
                <a:solidFill>
                  <a:schemeClr val="dk1"/>
                </a:solidFill>
                <a:latin typeface="Times New Roman"/>
                <a:ea typeface="Times New Roman"/>
                <a:cs typeface="Times New Roman"/>
                <a:sym typeface="Times New Roman"/>
              </a:rPr>
              <a:t>3. Mejorar modelos adaptandolos a microambiente tumoral</a:t>
            </a:r>
            <a:endParaRPr b="1" sz="13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300">
              <a:latin typeface="Times New Roman"/>
              <a:ea typeface="Times New Roman"/>
              <a:cs typeface="Times New Roman"/>
              <a:sym typeface="Times New Roman"/>
            </a:endParaRPr>
          </a:p>
          <a:p>
            <a:pPr indent="0" lvl="0" marL="0" rtl="0" algn="l">
              <a:spcBef>
                <a:spcPts val="1200"/>
              </a:spcBef>
              <a:spcAft>
                <a:spcPts val="1200"/>
              </a:spcAft>
              <a:buNone/>
            </a:pPr>
            <a:r>
              <a:t/>
            </a:r>
            <a:endParaRPr sz="1300">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7" name="Shape 417"/>
        <p:cNvGrpSpPr/>
        <p:nvPr/>
      </p:nvGrpSpPr>
      <p:grpSpPr>
        <a:xfrm>
          <a:off x="0" y="0"/>
          <a:ext cx="0" cy="0"/>
          <a:chOff x="0" y="0"/>
          <a:chExt cx="0" cy="0"/>
        </a:xfrm>
      </p:grpSpPr>
      <p:sp>
        <p:nvSpPr>
          <p:cNvPr id="418" name="Google Shape;418;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419" name="Google Shape;419;p38"/>
          <p:cNvPicPr preferRelativeResize="0"/>
          <p:nvPr/>
        </p:nvPicPr>
        <p:blipFill>
          <a:blip r:embed="rId3">
            <a:alphaModFix/>
          </a:blip>
          <a:stretch>
            <a:fillRect/>
          </a:stretch>
        </p:blipFill>
        <p:spPr>
          <a:xfrm>
            <a:off x="4118250" y="1693475"/>
            <a:ext cx="4660799" cy="2607674"/>
          </a:xfrm>
          <a:prstGeom prst="rect">
            <a:avLst/>
          </a:prstGeom>
          <a:noFill/>
          <a:ln>
            <a:noFill/>
          </a:ln>
        </p:spPr>
      </p:pic>
      <p:pic>
        <p:nvPicPr>
          <p:cNvPr id="420" name="Google Shape;420;p38"/>
          <p:cNvPicPr preferRelativeResize="0"/>
          <p:nvPr/>
        </p:nvPicPr>
        <p:blipFill>
          <a:blip r:embed="rId4">
            <a:alphaModFix/>
          </a:blip>
          <a:stretch>
            <a:fillRect/>
          </a:stretch>
        </p:blipFill>
        <p:spPr>
          <a:xfrm>
            <a:off x="715325" y="1969325"/>
            <a:ext cx="2947425" cy="2221400"/>
          </a:xfrm>
          <a:prstGeom prst="rect">
            <a:avLst/>
          </a:prstGeom>
          <a:noFill/>
          <a:ln>
            <a:noFill/>
          </a:ln>
        </p:spPr>
      </p:pic>
      <p:sp>
        <p:nvSpPr>
          <p:cNvPr id="421" name="Google Shape;421;p38"/>
          <p:cNvSpPr txBox="1"/>
          <p:nvPr/>
        </p:nvSpPr>
        <p:spPr>
          <a:xfrm>
            <a:off x="343138" y="915663"/>
            <a:ext cx="3691800" cy="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595959"/>
                </a:solidFill>
                <a:latin typeface="Times New Roman"/>
                <a:ea typeface="Times New Roman"/>
                <a:cs typeface="Times New Roman"/>
                <a:sym typeface="Times New Roman"/>
              </a:rPr>
              <a:t>Optimalidad de Pareto</a:t>
            </a:r>
            <a:endParaRPr sz="1800">
              <a:solidFill>
                <a:srgbClr val="595959"/>
              </a:solidFill>
              <a:latin typeface="Times New Roman"/>
              <a:ea typeface="Times New Roman"/>
              <a:cs typeface="Times New Roman"/>
              <a:sym typeface="Times New Roman"/>
            </a:endParaRPr>
          </a:p>
        </p:txBody>
      </p:sp>
      <p:sp>
        <p:nvSpPr>
          <p:cNvPr id="422" name="Google Shape;422;p38"/>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graphicFrame>
        <p:nvGraphicFramePr>
          <p:cNvPr id="423" name="Google Shape;423;p38"/>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latin typeface="Times New Roman"/>
                          <a:ea typeface="Times New Roman"/>
                          <a:cs typeface="Times New Roman"/>
                          <a:sym typeface="Times New Roman"/>
                        </a:rPr>
                        <a:t>Antecedentes</a:t>
                      </a:r>
                      <a:endParaRPr sz="1200">
                        <a:solidFill>
                          <a:srgbClr val="9E9E9E"/>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Metodología</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chemeClr val="dk1"/>
                          </a:solidFill>
                          <a:latin typeface="Times New Roman"/>
                          <a:ea typeface="Times New Roman"/>
                          <a:cs typeface="Times New Roman"/>
                          <a:sym typeface="Times New Roman"/>
                        </a:rPr>
                        <a:t>Resultados</a:t>
                      </a:r>
                      <a:endParaRPr sz="1200">
                        <a:solidFill>
                          <a:schemeClr val="dk1"/>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Conclusiones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424" name="Google Shape;424;p38"/>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9"/>
          <p:cNvSpPr txBox="1"/>
          <p:nvPr>
            <p:ph idx="1" type="body"/>
          </p:nvPr>
        </p:nvSpPr>
        <p:spPr>
          <a:xfrm>
            <a:off x="623400" y="1834500"/>
            <a:ext cx="8520600" cy="1474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Times New Roman"/>
              <a:buChar char="➢"/>
            </a:pPr>
            <a:r>
              <a:rPr lang="es" sz="1400">
                <a:latin typeface="Times New Roman"/>
                <a:ea typeface="Times New Roman"/>
                <a:cs typeface="Times New Roman"/>
                <a:sym typeface="Times New Roman"/>
              </a:rPr>
              <a:t>Limitación computacional: 1 hora de espera por cada modelo en Macbook Air Chip M2 8gb ram en MATLAB. Solución: renta de máquina virtual.</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s" sz="1400">
                <a:latin typeface="Times New Roman"/>
                <a:ea typeface="Times New Roman"/>
                <a:cs typeface="Times New Roman"/>
                <a:sym typeface="Times New Roman"/>
              </a:rPr>
              <a:t>1184 modelos a desarrollar</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s" sz="1400">
                <a:latin typeface="Times New Roman"/>
                <a:ea typeface="Times New Roman"/>
                <a:cs typeface="Times New Roman"/>
                <a:sym typeface="Times New Roman"/>
              </a:rPr>
              <a:t>Complejidad del metabolismo para identificar biomarcadores</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s" sz="1400">
                <a:latin typeface="Times New Roman"/>
                <a:ea typeface="Times New Roman"/>
                <a:cs typeface="Times New Roman"/>
                <a:sym typeface="Times New Roman"/>
              </a:rPr>
              <a:t> Dificultad para agregar reacci</a:t>
            </a:r>
            <a:r>
              <a:rPr lang="es" sz="1400">
                <a:latin typeface="Times New Roman"/>
                <a:ea typeface="Times New Roman"/>
                <a:cs typeface="Times New Roman"/>
                <a:sym typeface="Times New Roman"/>
              </a:rPr>
              <a:t>ón de biomasa en los modelos desarrollados</a:t>
            </a:r>
            <a:endParaRPr>
              <a:latin typeface="Times New Roman"/>
              <a:ea typeface="Times New Roman"/>
              <a:cs typeface="Times New Roman"/>
              <a:sym typeface="Times New Roman"/>
            </a:endParaRPr>
          </a:p>
        </p:txBody>
      </p:sp>
      <p:sp>
        <p:nvSpPr>
          <p:cNvPr id="430" name="Google Shape;430;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31" name="Google Shape;431;p39"/>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graphicFrame>
        <p:nvGraphicFramePr>
          <p:cNvPr id="432" name="Google Shape;432;p39"/>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latin typeface="Times New Roman"/>
                          <a:ea typeface="Times New Roman"/>
                          <a:cs typeface="Times New Roman"/>
                          <a:sym typeface="Times New Roman"/>
                        </a:rPr>
                        <a:t>Antecedentes</a:t>
                      </a:r>
                      <a:endParaRPr sz="1200">
                        <a:solidFill>
                          <a:srgbClr val="9E9E9E"/>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Metodología</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Resultados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chemeClr val="dk1"/>
                          </a:solidFill>
                          <a:latin typeface="Times New Roman"/>
                          <a:ea typeface="Times New Roman"/>
                          <a:cs typeface="Times New Roman"/>
                          <a:sym typeface="Times New Roman"/>
                        </a:rPr>
                        <a:t>limitaciones</a:t>
                      </a:r>
                      <a:endParaRPr sz="1200">
                        <a:solidFill>
                          <a:schemeClr val="dk1"/>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Conclusiones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433" name="Google Shape;433;p39"/>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39" name="Google Shape;439;p40"/>
          <p:cNvSpPr txBox="1"/>
          <p:nvPr/>
        </p:nvSpPr>
        <p:spPr>
          <a:xfrm>
            <a:off x="523800" y="1967525"/>
            <a:ext cx="8096400" cy="78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Times New Roman"/>
              <a:buChar char="➢"/>
            </a:pPr>
            <a:r>
              <a:rPr lang="es">
                <a:solidFill>
                  <a:schemeClr val="dk2"/>
                </a:solidFill>
                <a:latin typeface="Times New Roman"/>
                <a:ea typeface="Times New Roman"/>
                <a:cs typeface="Times New Roman"/>
                <a:sym typeface="Times New Roman"/>
              </a:rPr>
              <a:t>Se ha logrado la creación de modelos metabólicos adaptados al </a:t>
            </a:r>
            <a:r>
              <a:rPr lang="es">
                <a:solidFill>
                  <a:schemeClr val="dk2"/>
                </a:solidFill>
                <a:latin typeface="Times New Roman"/>
                <a:ea typeface="Times New Roman"/>
                <a:cs typeface="Times New Roman"/>
                <a:sym typeface="Times New Roman"/>
              </a:rPr>
              <a:t>cáncer</a:t>
            </a:r>
            <a:r>
              <a:rPr lang="es">
                <a:solidFill>
                  <a:schemeClr val="dk2"/>
                </a:solidFill>
                <a:latin typeface="Times New Roman"/>
                <a:ea typeface="Times New Roman"/>
                <a:cs typeface="Times New Roman"/>
                <a:sym typeface="Times New Roman"/>
              </a:rPr>
              <a:t> de mama, sin embargo se sigue trabajando para agregar una reacción de biomasa</a:t>
            </a:r>
            <a:endParaRPr>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s">
                <a:solidFill>
                  <a:schemeClr val="dk2"/>
                </a:solidFill>
                <a:latin typeface="Times New Roman"/>
                <a:ea typeface="Times New Roman"/>
                <a:cs typeface="Times New Roman"/>
                <a:sym typeface="Times New Roman"/>
              </a:rPr>
              <a:t>El </a:t>
            </a:r>
            <a:r>
              <a:rPr lang="es">
                <a:solidFill>
                  <a:schemeClr val="dk2"/>
                </a:solidFill>
                <a:latin typeface="Times New Roman"/>
                <a:ea typeface="Times New Roman"/>
                <a:cs typeface="Times New Roman"/>
                <a:sym typeface="Times New Roman"/>
              </a:rPr>
              <a:t>proyecto</a:t>
            </a:r>
            <a:r>
              <a:rPr lang="es">
                <a:solidFill>
                  <a:schemeClr val="dk2"/>
                </a:solidFill>
                <a:latin typeface="Times New Roman"/>
                <a:ea typeface="Times New Roman"/>
                <a:cs typeface="Times New Roman"/>
                <a:sym typeface="Times New Roman"/>
              </a:rPr>
              <a:t> va </a:t>
            </a:r>
            <a:r>
              <a:rPr lang="es">
                <a:solidFill>
                  <a:schemeClr val="dk2"/>
                </a:solidFill>
                <a:latin typeface="Times New Roman"/>
                <a:ea typeface="Times New Roman"/>
                <a:cs typeface="Times New Roman"/>
                <a:sym typeface="Times New Roman"/>
              </a:rPr>
              <a:t>avanzando</a:t>
            </a:r>
            <a:r>
              <a:rPr lang="es">
                <a:solidFill>
                  <a:schemeClr val="dk2"/>
                </a:solidFill>
                <a:latin typeface="Times New Roman"/>
                <a:ea typeface="Times New Roman"/>
                <a:cs typeface="Times New Roman"/>
                <a:sym typeface="Times New Roman"/>
              </a:rPr>
              <a:t> y se espera tener pronto los 1184 modelos listos para el </a:t>
            </a:r>
            <a:r>
              <a:rPr lang="es">
                <a:solidFill>
                  <a:schemeClr val="dk2"/>
                </a:solidFill>
                <a:latin typeface="Times New Roman"/>
                <a:ea typeface="Times New Roman"/>
                <a:cs typeface="Times New Roman"/>
                <a:sym typeface="Times New Roman"/>
              </a:rPr>
              <a:t>cálculo</a:t>
            </a:r>
            <a:r>
              <a:rPr lang="es">
                <a:solidFill>
                  <a:schemeClr val="dk2"/>
                </a:solidFill>
                <a:latin typeface="Times New Roman"/>
                <a:ea typeface="Times New Roman"/>
                <a:cs typeface="Times New Roman"/>
                <a:sym typeface="Times New Roman"/>
              </a:rPr>
              <a:t> de flujos metabólicos</a:t>
            </a:r>
            <a:endParaRPr>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000000"/>
              </a:solidFill>
              <a:latin typeface="Times New Roman"/>
              <a:ea typeface="Times New Roman"/>
              <a:cs typeface="Times New Roman"/>
              <a:sym typeface="Times New Roman"/>
            </a:endParaRPr>
          </a:p>
        </p:txBody>
      </p:sp>
      <p:sp>
        <p:nvSpPr>
          <p:cNvPr id="440" name="Google Shape;440;p40"/>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graphicFrame>
        <p:nvGraphicFramePr>
          <p:cNvPr id="441" name="Google Shape;441;p40"/>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latin typeface="Times New Roman"/>
                          <a:ea typeface="Times New Roman"/>
                          <a:cs typeface="Times New Roman"/>
                          <a:sym typeface="Times New Roman"/>
                        </a:rPr>
                        <a:t>Antecedentes</a:t>
                      </a:r>
                      <a:endParaRPr sz="1200">
                        <a:solidFill>
                          <a:srgbClr val="9E9E9E"/>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Metodología</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Resultados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chemeClr val="dk1"/>
                          </a:solidFill>
                          <a:latin typeface="Times New Roman"/>
                          <a:ea typeface="Times New Roman"/>
                          <a:cs typeface="Times New Roman"/>
                          <a:sym typeface="Times New Roman"/>
                        </a:rPr>
                        <a:t>Conclusiones</a:t>
                      </a:r>
                      <a:endParaRPr sz="1200">
                        <a:solidFill>
                          <a:schemeClr val="dk1"/>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442" name="Google Shape;442;p40"/>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448" name="Google Shape;448;p41"/>
          <p:cNvPicPr preferRelativeResize="0"/>
          <p:nvPr/>
        </p:nvPicPr>
        <p:blipFill>
          <a:blip r:embed="rId3">
            <a:alphaModFix/>
          </a:blip>
          <a:stretch>
            <a:fillRect/>
          </a:stretch>
        </p:blipFill>
        <p:spPr>
          <a:xfrm>
            <a:off x="915463" y="695088"/>
            <a:ext cx="7313104" cy="3753324"/>
          </a:xfrm>
          <a:prstGeom prst="rect">
            <a:avLst/>
          </a:prstGeom>
          <a:noFill/>
          <a:ln>
            <a:noFill/>
          </a:ln>
        </p:spPr>
      </p:pic>
      <p:sp>
        <p:nvSpPr>
          <p:cNvPr id="449" name="Google Shape;449;p41"/>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graphicFrame>
        <p:nvGraphicFramePr>
          <p:cNvPr id="450" name="Google Shape;450;p41"/>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latin typeface="Times New Roman"/>
                          <a:ea typeface="Times New Roman"/>
                          <a:cs typeface="Times New Roman"/>
                          <a:sym typeface="Times New Roman"/>
                        </a:rPr>
                        <a:t>Antecedentes</a:t>
                      </a:r>
                      <a:endParaRPr sz="1200">
                        <a:solidFill>
                          <a:srgbClr val="9E9E9E"/>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chemeClr val="dk1"/>
                          </a:solidFill>
                          <a:latin typeface="Times New Roman"/>
                          <a:ea typeface="Times New Roman"/>
                          <a:cs typeface="Times New Roman"/>
                          <a:sym typeface="Times New Roman"/>
                        </a:rPr>
                        <a:t>Metodología</a:t>
                      </a:r>
                      <a:endParaRPr sz="1200">
                        <a:solidFill>
                          <a:schemeClr val="dk1"/>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Resultados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Conclusiones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451" name="Google Shape;451;p41"/>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311700" y="614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Times New Roman"/>
                <a:ea typeface="Times New Roman"/>
                <a:cs typeface="Times New Roman"/>
                <a:sym typeface="Times New Roman"/>
              </a:rPr>
              <a:t>¿Qué es el cáncer?</a:t>
            </a:r>
            <a:endParaRPr>
              <a:latin typeface="Times New Roman"/>
              <a:ea typeface="Times New Roman"/>
              <a:cs typeface="Times New Roman"/>
              <a:sym typeface="Times New Roman"/>
            </a:endParaRPr>
          </a:p>
        </p:txBody>
      </p:sp>
      <p:sp>
        <p:nvSpPr>
          <p:cNvPr id="85" name="Google Shape;85;p15"/>
          <p:cNvSpPr txBox="1"/>
          <p:nvPr>
            <p:ph idx="1" type="body"/>
          </p:nvPr>
        </p:nvSpPr>
        <p:spPr>
          <a:xfrm>
            <a:off x="311700" y="1132275"/>
            <a:ext cx="8520600" cy="314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latin typeface="Times New Roman"/>
                <a:ea typeface="Times New Roman"/>
                <a:cs typeface="Times New Roman"/>
                <a:sym typeface="Times New Roman"/>
              </a:rPr>
              <a:t>Enfermedad caracterizada por el crecimiento descontrolado de células anormales que pueden invadir tejidos y diseminarse a otras partes del cuerpo</a:t>
            </a:r>
            <a:endParaRPr>
              <a:latin typeface="Times New Roman"/>
              <a:ea typeface="Times New Roman"/>
              <a:cs typeface="Times New Roman"/>
              <a:sym typeface="Times New Roman"/>
            </a:endParaRPr>
          </a:p>
        </p:txBody>
      </p:sp>
      <p:sp>
        <p:nvSpPr>
          <p:cNvPr id="86" name="Google Shape;8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87" name="Google Shape;87;p15"/>
          <p:cNvPicPr preferRelativeResize="0"/>
          <p:nvPr/>
        </p:nvPicPr>
        <p:blipFill rotWithShape="1">
          <a:blip r:embed="rId3">
            <a:alphaModFix/>
          </a:blip>
          <a:srcRect b="18861" l="10185" r="9421" t="22380"/>
          <a:stretch/>
        </p:blipFill>
        <p:spPr>
          <a:xfrm>
            <a:off x="384275" y="2151218"/>
            <a:ext cx="4572000" cy="1879732"/>
          </a:xfrm>
          <a:prstGeom prst="rect">
            <a:avLst/>
          </a:prstGeom>
          <a:noFill/>
          <a:ln>
            <a:noFill/>
          </a:ln>
        </p:spPr>
      </p:pic>
      <p:graphicFrame>
        <p:nvGraphicFramePr>
          <p:cNvPr id="88" name="Google Shape;88;p15"/>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latin typeface="Times New Roman"/>
                          <a:ea typeface="Times New Roman"/>
                          <a:cs typeface="Times New Roman"/>
                          <a:sym typeface="Times New Roman"/>
                        </a:rPr>
                        <a:t>Antecedentes</a:t>
                      </a:r>
                      <a:endParaRPr sz="1200">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Metodología</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Resultados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Conclusiones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89" name="Google Shape;89;p15"/>
          <p:cNvSpPr txBox="1"/>
          <p:nvPr/>
        </p:nvSpPr>
        <p:spPr>
          <a:xfrm>
            <a:off x="1320150" y="4087450"/>
            <a:ext cx="33228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Times New Roman"/>
                <a:ea typeface="Times New Roman"/>
                <a:cs typeface="Times New Roman"/>
                <a:sym typeface="Times New Roman"/>
              </a:rPr>
              <a:t>Fig. 1. Cáncer (National Cancer Institute)</a:t>
            </a:r>
            <a:endParaRPr sz="1100">
              <a:solidFill>
                <a:schemeClr val="dk2"/>
              </a:solidFill>
              <a:latin typeface="Times New Roman"/>
              <a:ea typeface="Times New Roman"/>
              <a:cs typeface="Times New Roman"/>
              <a:sym typeface="Times New Roman"/>
            </a:endParaRPr>
          </a:p>
        </p:txBody>
      </p:sp>
      <p:sp>
        <p:nvSpPr>
          <p:cNvPr id="90" name="Google Shape;90;p15"/>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sp>
        <p:nvSpPr>
          <p:cNvPr id="91" name="Google Shape;91;p15"/>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sp>
        <p:nvSpPr>
          <p:cNvPr id="92" name="Google Shape;92;p15"/>
          <p:cNvSpPr txBox="1"/>
          <p:nvPr/>
        </p:nvSpPr>
        <p:spPr>
          <a:xfrm>
            <a:off x="5482950" y="2253200"/>
            <a:ext cx="2813100" cy="572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Times New Roman"/>
              <a:buChar char="➢"/>
            </a:pPr>
            <a:r>
              <a:rPr lang="es" sz="1800">
                <a:solidFill>
                  <a:schemeClr val="dk2"/>
                </a:solidFill>
                <a:latin typeface="Times New Roman"/>
                <a:ea typeface="Times New Roman"/>
                <a:cs typeface="Times New Roman"/>
                <a:sym typeface="Times New Roman"/>
              </a:rPr>
              <a:t>Segunda causa de muerte en el mundo (OMS)</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Char char="➢"/>
            </a:pPr>
            <a:r>
              <a:rPr lang="es" sz="1800">
                <a:solidFill>
                  <a:schemeClr val="dk2"/>
                </a:solidFill>
                <a:latin typeface="Times New Roman"/>
                <a:ea typeface="Times New Roman"/>
                <a:cs typeface="Times New Roman"/>
                <a:sym typeface="Times New Roman"/>
              </a:rPr>
              <a:t>2020: 685,000 muertes y 2.3 millones de casos nuevos</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p:txBody>
      </p:sp>
      <p:sp>
        <p:nvSpPr>
          <p:cNvPr id="93" name="Google Shape;93;p15"/>
          <p:cNvSpPr txBox="1"/>
          <p:nvPr/>
        </p:nvSpPr>
        <p:spPr>
          <a:xfrm>
            <a:off x="5756425" y="3891900"/>
            <a:ext cx="23916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2"/>
          <p:cNvSpPr txBox="1"/>
          <p:nvPr>
            <p:ph type="title"/>
          </p:nvPr>
        </p:nvSpPr>
        <p:spPr>
          <a:xfrm>
            <a:off x="311700" y="518238"/>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Times New Roman"/>
                <a:ea typeface="Times New Roman"/>
                <a:cs typeface="Times New Roman"/>
                <a:sym typeface="Times New Roman"/>
              </a:rPr>
              <a:t>Intercambio Académico</a:t>
            </a:r>
            <a:endParaRPr>
              <a:latin typeface="Times New Roman"/>
              <a:ea typeface="Times New Roman"/>
              <a:cs typeface="Times New Roman"/>
              <a:sym typeface="Times New Roman"/>
            </a:endParaRPr>
          </a:p>
        </p:txBody>
      </p:sp>
      <p:sp>
        <p:nvSpPr>
          <p:cNvPr id="457" name="Google Shape;457;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458" name="Google Shape;458;p42"/>
          <p:cNvPicPr preferRelativeResize="0"/>
          <p:nvPr/>
        </p:nvPicPr>
        <p:blipFill>
          <a:blip r:embed="rId3">
            <a:alphaModFix/>
          </a:blip>
          <a:stretch>
            <a:fillRect/>
          </a:stretch>
        </p:blipFill>
        <p:spPr>
          <a:xfrm>
            <a:off x="353425" y="1090950"/>
            <a:ext cx="5318451" cy="1998975"/>
          </a:xfrm>
          <a:prstGeom prst="rect">
            <a:avLst/>
          </a:prstGeom>
          <a:noFill/>
          <a:ln>
            <a:noFill/>
          </a:ln>
        </p:spPr>
      </p:pic>
      <p:pic>
        <p:nvPicPr>
          <p:cNvPr id="459" name="Google Shape;459;p42"/>
          <p:cNvPicPr preferRelativeResize="0"/>
          <p:nvPr/>
        </p:nvPicPr>
        <p:blipFill>
          <a:blip r:embed="rId4">
            <a:alphaModFix/>
          </a:blip>
          <a:stretch>
            <a:fillRect/>
          </a:stretch>
        </p:blipFill>
        <p:spPr>
          <a:xfrm>
            <a:off x="5603762" y="579875"/>
            <a:ext cx="3196426" cy="4406376"/>
          </a:xfrm>
          <a:prstGeom prst="rect">
            <a:avLst/>
          </a:prstGeom>
          <a:noFill/>
          <a:ln>
            <a:noFill/>
          </a:ln>
        </p:spPr>
      </p:pic>
      <p:sp>
        <p:nvSpPr>
          <p:cNvPr id="460" name="Google Shape;460;p42"/>
          <p:cNvSpPr txBox="1"/>
          <p:nvPr/>
        </p:nvSpPr>
        <p:spPr>
          <a:xfrm>
            <a:off x="353425" y="3700475"/>
            <a:ext cx="5073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2"/>
                </a:solidFill>
                <a:latin typeface="Times New Roman"/>
                <a:ea typeface="Times New Roman"/>
                <a:cs typeface="Times New Roman"/>
                <a:sym typeface="Times New Roman"/>
              </a:rPr>
              <a:t>El centro de este programa interdisciplinario es el Instituto de Farmacia y Biotecnología Molecular (IPMB), el cual ofrece un entorno científico ideal al combinar biología molecular, química biofísica y bioinformática</a:t>
            </a:r>
            <a:endParaRPr>
              <a:solidFill>
                <a:schemeClr val="dk2"/>
              </a:solidFill>
              <a:latin typeface="Times New Roman"/>
              <a:ea typeface="Times New Roman"/>
              <a:cs typeface="Times New Roman"/>
              <a:sym typeface="Times New Roman"/>
            </a:endParaRPr>
          </a:p>
        </p:txBody>
      </p:sp>
      <p:sp>
        <p:nvSpPr>
          <p:cNvPr id="461" name="Google Shape;461;p42"/>
          <p:cNvSpPr txBox="1"/>
          <p:nvPr/>
        </p:nvSpPr>
        <p:spPr>
          <a:xfrm>
            <a:off x="391425" y="3304700"/>
            <a:ext cx="48150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2"/>
                </a:solidFill>
                <a:latin typeface="Times New Roman"/>
                <a:ea typeface="Times New Roman"/>
                <a:cs typeface="Times New Roman"/>
                <a:sym typeface="Times New Roman"/>
              </a:rPr>
              <a:t>Máster en </a:t>
            </a:r>
            <a:r>
              <a:rPr lang="es" sz="1800">
                <a:solidFill>
                  <a:schemeClr val="dk2"/>
                </a:solidFill>
                <a:latin typeface="Times New Roman"/>
                <a:ea typeface="Times New Roman"/>
                <a:cs typeface="Times New Roman"/>
                <a:sym typeface="Times New Roman"/>
              </a:rPr>
              <a:t>Biotecnología</a:t>
            </a:r>
            <a:r>
              <a:rPr lang="es" sz="1800">
                <a:solidFill>
                  <a:schemeClr val="dk2"/>
                </a:solidFill>
                <a:latin typeface="Times New Roman"/>
                <a:ea typeface="Times New Roman"/>
                <a:cs typeface="Times New Roman"/>
                <a:sym typeface="Times New Roman"/>
              </a:rPr>
              <a:t> Molecular</a:t>
            </a:r>
            <a:endParaRPr sz="1800">
              <a:solidFill>
                <a:schemeClr val="dk2"/>
              </a:solidFill>
              <a:latin typeface="Times New Roman"/>
              <a:ea typeface="Times New Roman"/>
              <a:cs typeface="Times New Roman"/>
              <a:sym typeface="Times New Roman"/>
            </a:endParaRPr>
          </a:p>
        </p:txBody>
      </p:sp>
      <p:sp>
        <p:nvSpPr>
          <p:cNvPr id="462" name="Google Shape;462;p42"/>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graphicFrame>
        <p:nvGraphicFramePr>
          <p:cNvPr id="463" name="Google Shape;463;p42"/>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latin typeface="Times New Roman"/>
                          <a:ea typeface="Times New Roman"/>
                          <a:cs typeface="Times New Roman"/>
                          <a:sym typeface="Times New Roman"/>
                        </a:rPr>
                        <a:t>Antecedentes</a:t>
                      </a:r>
                      <a:endParaRPr sz="1200">
                        <a:solidFill>
                          <a:srgbClr val="9E9E9E"/>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Metodología</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Resultados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chemeClr val="dk1"/>
                          </a:solidFill>
                          <a:latin typeface="Times New Roman"/>
                          <a:ea typeface="Times New Roman"/>
                          <a:cs typeface="Times New Roman"/>
                          <a:sym typeface="Times New Roman"/>
                        </a:rPr>
                        <a:t>Conclusiones</a:t>
                      </a:r>
                      <a:endParaRPr sz="1200">
                        <a:solidFill>
                          <a:schemeClr val="dk1"/>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464" name="Google Shape;464;p42"/>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3"/>
          <p:cNvSpPr txBox="1"/>
          <p:nvPr>
            <p:ph type="title"/>
          </p:nvPr>
        </p:nvSpPr>
        <p:spPr>
          <a:xfrm>
            <a:off x="311688" y="6629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s" sz="3020">
                <a:latin typeface="Times New Roman"/>
                <a:ea typeface="Times New Roman"/>
                <a:cs typeface="Times New Roman"/>
                <a:sym typeface="Times New Roman"/>
              </a:rPr>
              <a:t>Preguntas &amp; comentarios</a:t>
            </a:r>
            <a:endParaRPr sz="3020">
              <a:latin typeface="Times New Roman"/>
              <a:ea typeface="Times New Roman"/>
              <a:cs typeface="Times New Roman"/>
              <a:sym typeface="Times New Roman"/>
            </a:endParaRPr>
          </a:p>
        </p:txBody>
      </p:sp>
      <p:sp>
        <p:nvSpPr>
          <p:cNvPr id="470" name="Google Shape;470;p43"/>
          <p:cNvSpPr txBox="1"/>
          <p:nvPr>
            <p:ph idx="1" type="body"/>
          </p:nvPr>
        </p:nvSpPr>
        <p:spPr>
          <a:xfrm>
            <a:off x="311700" y="2272150"/>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2000">
                <a:latin typeface="Times New Roman"/>
                <a:ea typeface="Times New Roman"/>
                <a:cs typeface="Times New Roman"/>
                <a:sym typeface="Times New Roman"/>
              </a:rPr>
              <a:t>¡</a:t>
            </a:r>
            <a:r>
              <a:rPr lang="es" sz="2000">
                <a:latin typeface="Times New Roman"/>
                <a:ea typeface="Times New Roman"/>
                <a:cs typeface="Times New Roman"/>
                <a:sym typeface="Times New Roman"/>
              </a:rPr>
              <a:t>Vielen Dank für Ihre Zeit!</a:t>
            </a:r>
            <a:endParaRPr sz="2000">
              <a:latin typeface="Times New Roman"/>
              <a:ea typeface="Times New Roman"/>
              <a:cs typeface="Times New Roman"/>
              <a:sym typeface="Times New Roman"/>
            </a:endParaRPr>
          </a:p>
          <a:p>
            <a:pPr indent="0" lvl="0" marL="0" rtl="0" algn="ctr">
              <a:spcBef>
                <a:spcPts val="1200"/>
              </a:spcBef>
              <a:spcAft>
                <a:spcPts val="0"/>
              </a:spcAft>
              <a:buNone/>
            </a:pPr>
            <a:r>
              <a:rPr lang="es" sz="2000">
                <a:latin typeface="Times New Roman"/>
                <a:ea typeface="Times New Roman"/>
                <a:cs typeface="Times New Roman"/>
                <a:sym typeface="Times New Roman"/>
              </a:rPr>
              <a:t>¡Gracias por su atención!</a:t>
            </a:r>
            <a:endParaRPr sz="2000">
              <a:latin typeface="Times New Roman"/>
              <a:ea typeface="Times New Roman"/>
              <a:cs typeface="Times New Roman"/>
              <a:sym typeface="Times New Roman"/>
            </a:endParaRPr>
          </a:p>
          <a:p>
            <a:pPr indent="0" lvl="0" marL="0" rtl="0" algn="ctr">
              <a:spcBef>
                <a:spcPts val="1200"/>
              </a:spcBef>
              <a:spcAft>
                <a:spcPts val="0"/>
              </a:spcAft>
              <a:buNone/>
            </a:pPr>
            <a:r>
              <a:t/>
            </a:r>
            <a:endParaRPr sz="2000">
              <a:latin typeface="Times New Roman"/>
              <a:ea typeface="Times New Roman"/>
              <a:cs typeface="Times New Roman"/>
              <a:sym typeface="Times New Roman"/>
            </a:endParaRPr>
          </a:p>
          <a:p>
            <a:pPr indent="0" lvl="0" marL="0" rtl="0" algn="ctr">
              <a:spcBef>
                <a:spcPts val="1200"/>
              </a:spcBef>
              <a:spcAft>
                <a:spcPts val="0"/>
              </a:spcAft>
              <a:buNone/>
            </a:pPr>
            <a:r>
              <a:t/>
            </a:r>
            <a:endParaRPr sz="2000">
              <a:latin typeface="Times New Roman"/>
              <a:ea typeface="Times New Roman"/>
              <a:cs typeface="Times New Roman"/>
              <a:sym typeface="Times New Roman"/>
            </a:endParaRPr>
          </a:p>
          <a:p>
            <a:pPr indent="0" lvl="0" marL="0" rtl="0" algn="ctr">
              <a:spcBef>
                <a:spcPts val="1200"/>
              </a:spcBef>
              <a:spcAft>
                <a:spcPts val="0"/>
              </a:spcAft>
              <a:buNone/>
            </a:pPr>
            <a:r>
              <a:t/>
            </a:r>
            <a:endParaRPr/>
          </a:p>
          <a:p>
            <a:pPr indent="0" lvl="0" marL="0" rtl="0" algn="ctr">
              <a:spcBef>
                <a:spcPts val="1200"/>
              </a:spcBef>
              <a:spcAft>
                <a:spcPts val="0"/>
              </a:spcAft>
              <a:buNone/>
            </a:pPr>
            <a:r>
              <a:t/>
            </a:r>
            <a:endParaRPr/>
          </a:p>
          <a:p>
            <a:pPr indent="0" lvl="0" marL="0" rtl="0" algn="l">
              <a:spcBef>
                <a:spcPts val="1200"/>
              </a:spcBef>
              <a:spcAft>
                <a:spcPts val="1200"/>
              </a:spcAft>
              <a:buNone/>
            </a:pPr>
            <a:r>
              <a:t/>
            </a:r>
            <a:endParaRPr/>
          </a:p>
        </p:txBody>
      </p:sp>
      <p:sp>
        <p:nvSpPr>
          <p:cNvPr id="471" name="Google Shape;471;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72" name="Google Shape;472;p43"/>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graphicFrame>
        <p:nvGraphicFramePr>
          <p:cNvPr id="473" name="Google Shape;473;p43"/>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E9E9E"/>
                          </a:solidFill>
                          <a:latin typeface="Times New Roman"/>
                          <a:ea typeface="Times New Roman"/>
                          <a:cs typeface="Times New Roman"/>
                          <a:sym typeface="Times New Roman"/>
                        </a:rPr>
                        <a:t>Antecedentes</a:t>
                      </a:r>
                      <a:endParaRPr sz="1200">
                        <a:solidFill>
                          <a:srgbClr val="9E9E9E"/>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Metodología</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Resultados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chemeClr val="dk1"/>
                          </a:solidFill>
                          <a:latin typeface="Times New Roman"/>
                          <a:ea typeface="Times New Roman"/>
                          <a:cs typeface="Times New Roman"/>
                          <a:sym typeface="Times New Roman"/>
                        </a:rPr>
                        <a:t>Conclusiones</a:t>
                      </a:r>
                      <a:endParaRPr sz="1200">
                        <a:solidFill>
                          <a:schemeClr val="dk1"/>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474" name="Google Shape;474;p43"/>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 name="Shape 97"/>
        <p:cNvGrpSpPr/>
        <p:nvPr/>
      </p:nvGrpSpPr>
      <p:grpSpPr>
        <a:xfrm>
          <a:off x="0" y="0"/>
          <a:ext cx="0" cy="0"/>
          <a:chOff x="0" y="0"/>
          <a:chExt cx="0" cy="0"/>
        </a:xfrm>
      </p:grpSpPr>
      <p:sp>
        <p:nvSpPr>
          <p:cNvPr id="98" name="Google Shape;9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graphicFrame>
        <p:nvGraphicFramePr>
          <p:cNvPr id="99" name="Google Shape;99;p16"/>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latin typeface="Times New Roman"/>
                          <a:ea typeface="Times New Roman"/>
                          <a:cs typeface="Times New Roman"/>
                          <a:sym typeface="Times New Roman"/>
                        </a:rPr>
                        <a:t>Antecedentes</a:t>
                      </a:r>
                      <a:endParaRPr sz="1200">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Metodología</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Resultados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Conclusiones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100" name="Google Shape;100;p16"/>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sp>
        <p:nvSpPr>
          <p:cNvPr id="101" name="Google Shape;101;p16"/>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pic>
        <p:nvPicPr>
          <p:cNvPr id="102" name="Google Shape;102;p16"/>
          <p:cNvPicPr preferRelativeResize="0"/>
          <p:nvPr/>
        </p:nvPicPr>
        <p:blipFill>
          <a:blip r:embed="rId3">
            <a:alphaModFix/>
          </a:blip>
          <a:stretch>
            <a:fillRect/>
          </a:stretch>
        </p:blipFill>
        <p:spPr>
          <a:xfrm>
            <a:off x="5085013" y="1724310"/>
            <a:ext cx="3635975" cy="1913250"/>
          </a:xfrm>
          <a:prstGeom prst="rect">
            <a:avLst/>
          </a:prstGeom>
          <a:noFill/>
          <a:ln>
            <a:noFill/>
          </a:ln>
        </p:spPr>
      </p:pic>
      <p:sp>
        <p:nvSpPr>
          <p:cNvPr id="103" name="Google Shape;103;p16"/>
          <p:cNvSpPr txBox="1"/>
          <p:nvPr/>
        </p:nvSpPr>
        <p:spPr>
          <a:xfrm>
            <a:off x="5426125" y="3581525"/>
            <a:ext cx="33228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Times New Roman"/>
                <a:ea typeface="Times New Roman"/>
                <a:cs typeface="Times New Roman"/>
                <a:sym typeface="Times New Roman"/>
              </a:rPr>
              <a:t>Fig.3 Tasa de morbilidad en Jalisco Igor M, et al (2020)</a:t>
            </a:r>
            <a:endParaRPr sz="11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dk2"/>
              </a:solidFill>
              <a:latin typeface="Times New Roman"/>
              <a:ea typeface="Times New Roman"/>
              <a:cs typeface="Times New Roman"/>
              <a:sym typeface="Times New Roman"/>
            </a:endParaRPr>
          </a:p>
        </p:txBody>
      </p:sp>
      <p:sp>
        <p:nvSpPr>
          <p:cNvPr id="104" name="Google Shape;104;p16"/>
          <p:cNvSpPr txBox="1"/>
          <p:nvPr/>
        </p:nvSpPr>
        <p:spPr>
          <a:xfrm>
            <a:off x="191925" y="690075"/>
            <a:ext cx="6657300" cy="1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500">
                <a:solidFill>
                  <a:schemeClr val="dk1"/>
                </a:solidFill>
                <a:latin typeface="Times New Roman"/>
                <a:ea typeface="Times New Roman"/>
                <a:cs typeface="Times New Roman"/>
                <a:sym typeface="Times New Roman"/>
              </a:rPr>
              <a:t>Tasa de morbilidad en aumento en todo el mundo</a:t>
            </a:r>
            <a:endParaRPr sz="2500">
              <a:solidFill>
                <a:schemeClr val="dk1"/>
              </a:solidFill>
              <a:latin typeface="Times New Roman"/>
              <a:ea typeface="Times New Roman"/>
              <a:cs typeface="Times New Roman"/>
              <a:sym typeface="Times New Roman"/>
            </a:endParaRPr>
          </a:p>
        </p:txBody>
      </p:sp>
      <p:sp>
        <p:nvSpPr>
          <p:cNvPr id="105" name="Google Shape;105;p16"/>
          <p:cNvSpPr txBox="1"/>
          <p:nvPr/>
        </p:nvSpPr>
        <p:spPr>
          <a:xfrm>
            <a:off x="456000" y="1280700"/>
            <a:ext cx="4116000" cy="572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Times New Roman"/>
              <a:buChar char="➢"/>
            </a:pPr>
            <a:r>
              <a:rPr lang="es" sz="1800">
                <a:solidFill>
                  <a:schemeClr val="dk2"/>
                </a:solidFill>
                <a:latin typeface="Times New Roman"/>
                <a:ea typeface="Times New Roman"/>
                <a:cs typeface="Times New Roman"/>
                <a:sym typeface="Times New Roman"/>
              </a:rPr>
              <a:t>Tensión física, emocional y financiera para las familias, comunidades y sistemas de salud</a:t>
            </a:r>
            <a:endParaRPr sz="1800">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Char char="➢"/>
            </a:pPr>
            <a:r>
              <a:rPr lang="es" sz="1800">
                <a:solidFill>
                  <a:schemeClr val="dk2"/>
                </a:solidFill>
                <a:latin typeface="Times New Roman"/>
                <a:ea typeface="Times New Roman"/>
                <a:cs typeface="Times New Roman"/>
                <a:sym typeface="Times New Roman"/>
              </a:rPr>
              <a:t>Países con sistema de salud de bajos ingresos y medianos: carencia de acceso oportuno a medios de diagnóstico y tratamiento de calidad</a:t>
            </a:r>
            <a:endParaRPr sz="1800">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Char char="➢"/>
            </a:pPr>
            <a:r>
              <a:rPr lang="es" sz="1800">
                <a:solidFill>
                  <a:schemeClr val="dk2"/>
                </a:solidFill>
                <a:latin typeface="Times New Roman"/>
                <a:ea typeface="Times New Roman"/>
                <a:cs typeface="Times New Roman"/>
                <a:sym typeface="Times New Roman"/>
              </a:rPr>
              <a:t>Países de salud robustos: mejores tasas de supervivencia debido a detección precoz y tratamiento m</a:t>
            </a:r>
            <a:r>
              <a:rPr lang="es" sz="1800">
                <a:solidFill>
                  <a:schemeClr val="dk2"/>
                </a:solidFill>
                <a:latin typeface="Times New Roman"/>
                <a:ea typeface="Times New Roman"/>
                <a:cs typeface="Times New Roman"/>
                <a:sym typeface="Times New Roman"/>
              </a:rPr>
              <a:t>ás eficientes</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p:txBody>
      </p:sp>
      <p:sp>
        <p:nvSpPr>
          <p:cNvPr id="106" name="Google Shape;106;p16"/>
          <p:cNvSpPr txBox="1"/>
          <p:nvPr/>
        </p:nvSpPr>
        <p:spPr>
          <a:xfrm>
            <a:off x="1403050" y="5036675"/>
            <a:ext cx="23916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213650" y="673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Times New Roman"/>
                <a:ea typeface="Times New Roman"/>
                <a:cs typeface="Times New Roman"/>
                <a:sym typeface="Times New Roman"/>
              </a:rPr>
              <a:t>Oncología de Precisión</a:t>
            </a:r>
            <a:endParaRPr/>
          </a:p>
        </p:txBody>
      </p:sp>
      <p:sp>
        <p:nvSpPr>
          <p:cNvPr id="112" name="Google Shape;11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13" name="Google Shape;113;p17"/>
          <p:cNvSpPr txBox="1"/>
          <p:nvPr/>
        </p:nvSpPr>
        <p:spPr>
          <a:xfrm>
            <a:off x="254450" y="1246575"/>
            <a:ext cx="8027400" cy="393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Times New Roman"/>
              <a:buChar char="➢"/>
            </a:pPr>
            <a:r>
              <a:rPr lang="es" sz="1600">
                <a:solidFill>
                  <a:schemeClr val="dk2"/>
                </a:solidFill>
                <a:latin typeface="Times New Roman"/>
                <a:ea typeface="Times New Roman"/>
                <a:cs typeface="Times New Roman"/>
                <a:sym typeface="Times New Roman"/>
              </a:rPr>
              <a:t>Cambio de paradigma en el tratamiento del cáncer, ofreciendo la posibilidad de terapias más efectivas y personalizadas</a:t>
            </a:r>
            <a:endParaRPr sz="1600">
              <a:solidFill>
                <a:schemeClr val="dk2"/>
              </a:solidFill>
              <a:latin typeface="Times New Roman"/>
              <a:ea typeface="Times New Roman"/>
              <a:cs typeface="Times New Roman"/>
              <a:sym typeface="Times New Roman"/>
            </a:endParaRPr>
          </a:p>
        </p:txBody>
      </p:sp>
      <p:cxnSp>
        <p:nvCxnSpPr>
          <p:cNvPr id="114" name="Google Shape;114;p17"/>
          <p:cNvCxnSpPr/>
          <p:nvPr/>
        </p:nvCxnSpPr>
        <p:spPr>
          <a:xfrm>
            <a:off x="6864475" y="4169050"/>
            <a:ext cx="0" cy="350100"/>
          </a:xfrm>
          <a:prstGeom prst="straightConnector1">
            <a:avLst/>
          </a:prstGeom>
          <a:noFill/>
          <a:ln cap="flat" cmpd="sng" w="19050">
            <a:solidFill>
              <a:schemeClr val="accent1"/>
            </a:solidFill>
            <a:prstDash val="solid"/>
            <a:round/>
            <a:headEnd len="med" w="med" type="none"/>
            <a:tailEnd len="med" w="med" type="triangle"/>
          </a:ln>
        </p:spPr>
      </p:cxnSp>
      <p:sp>
        <p:nvSpPr>
          <p:cNvPr id="115" name="Google Shape;115;p17"/>
          <p:cNvSpPr txBox="1"/>
          <p:nvPr/>
        </p:nvSpPr>
        <p:spPr>
          <a:xfrm>
            <a:off x="5169650" y="4447725"/>
            <a:ext cx="3564600" cy="2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2"/>
                </a:solidFill>
                <a:latin typeface="Times New Roman"/>
                <a:ea typeface="Times New Roman"/>
                <a:cs typeface="Times New Roman"/>
                <a:sym typeface="Times New Roman"/>
              </a:rPr>
              <a:t>Personalización =  mayor eficacia</a:t>
            </a:r>
            <a:endParaRPr sz="1600">
              <a:solidFill>
                <a:schemeClr val="dk2"/>
              </a:solidFill>
              <a:latin typeface="Times New Roman"/>
              <a:ea typeface="Times New Roman"/>
              <a:cs typeface="Times New Roman"/>
              <a:sym typeface="Times New Roman"/>
            </a:endParaRPr>
          </a:p>
        </p:txBody>
      </p:sp>
      <p:pic>
        <p:nvPicPr>
          <p:cNvPr id="116" name="Google Shape;116;p17"/>
          <p:cNvPicPr preferRelativeResize="0"/>
          <p:nvPr/>
        </p:nvPicPr>
        <p:blipFill rotWithShape="1">
          <a:blip r:embed="rId3">
            <a:alphaModFix/>
          </a:blip>
          <a:srcRect b="0" l="0" r="0" t="0"/>
          <a:stretch/>
        </p:blipFill>
        <p:spPr>
          <a:xfrm>
            <a:off x="5169650" y="1995451"/>
            <a:ext cx="3678950" cy="2097000"/>
          </a:xfrm>
          <a:prstGeom prst="rect">
            <a:avLst/>
          </a:prstGeom>
          <a:noFill/>
          <a:ln>
            <a:noFill/>
          </a:ln>
        </p:spPr>
      </p:pic>
      <p:sp>
        <p:nvSpPr>
          <p:cNvPr id="117" name="Google Shape;117;p17"/>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graphicFrame>
        <p:nvGraphicFramePr>
          <p:cNvPr id="118" name="Google Shape;118;p17"/>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latin typeface="Times New Roman"/>
                          <a:ea typeface="Times New Roman"/>
                          <a:cs typeface="Times New Roman"/>
                          <a:sym typeface="Times New Roman"/>
                        </a:rPr>
                        <a:t>Antecedentes</a:t>
                      </a:r>
                      <a:endParaRPr sz="1200">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Metodología</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Resultados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Conclusiones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119" name="Google Shape;119;p17"/>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sp>
        <p:nvSpPr>
          <p:cNvPr id="120" name="Google Shape;120;p17"/>
          <p:cNvSpPr txBox="1"/>
          <p:nvPr/>
        </p:nvSpPr>
        <p:spPr>
          <a:xfrm>
            <a:off x="1523650" y="4177900"/>
            <a:ext cx="33228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Times New Roman"/>
                <a:ea typeface="Times New Roman"/>
                <a:cs typeface="Times New Roman"/>
                <a:sym typeface="Times New Roman"/>
              </a:rPr>
              <a:t>Fig. 2. Tratamientos</a:t>
            </a:r>
            <a:endParaRPr sz="1100">
              <a:solidFill>
                <a:schemeClr val="dk2"/>
              </a:solidFill>
              <a:latin typeface="Times New Roman"/>
              <a:ea typeface="Times New Roman"/>
              <a:cs typeface="Times New Roman"/>
              <a:sym typeface="Times New Roman"/>
            </a:endParaRPr>
          </a:p>
        </p:txBody>
      </p:sp>
      <p:sp>
        <p:nvSpPr>
          <p:cNvPr id="121" name="Google Shape;121;p17"/>
          <p:cNvSpPr txBox="1"/>
          <p:nvPr/>
        </p:nvSpPr>
        <p:spPr>
          <a:xfrm>
            <a:off x="6009125" y="3836650"/>
            <a:ext cx="33228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dk2"/>
                </a:solidFill>
                <a:latin typeface="Times New Roman"/>
                <a:ea typeface="Times New Roman"/>
                <a:cs typeface="Times New Roman"/>
                <a:sym typeface="Times New Roman"/>
              </a:rPr>
              <a:t>Fig. 3.  Información personal</a:t>
            </a:r>
            <a:endParaRPr sz="1100">
              <a:solidFill>
                <a:schemeClr val="dk2"/>
              </a:solidFill>
              <a:latin typeface="Times New Roman"/>
              <a:ea typeface="Times New Roman"/>
              <a:cs typeface="Times New Roman"/>
              <a:sym typeface="Times New Roman"/>
            </a:endParaRPr>
          </a:p>
        </p:txBody>
      </p:sp>
      <p:pic>
        <p:nvPicPr>
          <p:cNvPr id="122" name="Google Shape;122;p17"/>
          <p:cNvPicPr preferRelativeResize="0"/>
          <p:nvPr/>
        </p:nvPicPr>
        <p:blipFill>
          <a:blip r:embed="rId4">
            <a:alphaModFix/>
          </a:blip>
          <a:stretch>
            <a:fillRect/>
          </a:stretch>
        </p:blipFill>
        <p:spPr>
          <a:xfrm>
            <a:off x="780950" y="1995450"/>
            <a:ext cx="3361021" cy="2241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28" name="Google Shape;128;p18"/>
          <p:cNvSpPr txBox="1"/>
          <p:nvPr/>
        </p:nvSpPr>
        <p:spPr>
          <a:xfrm>
            <a:off x="230400" y="666800"/>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s" sz="2500">
                <a:latin typeface="Times New Roman"/>
                <a:ea typeface="Times New Roman"/>
                <a:cs typeface="Times New Roman"/>
                <a:sym typeface="Times New Roman"/>
              </a:rPr>
              <a:t>Modelos Metabólicos a escala genómica (GEMs) in Silico</a:t>
            </a:r>
            <a:endParaRPr sz="2500">
              <a:solidFill>
                <a:srgbClr val="000000"/>
              </a:solidFill>
              <a:latin typeface="Times New Roman"/>
              <a:ea typeface="Times New Roman"/>
              <a:cs typeface="Times New Roman"/>
              <a:sym typeface="Times New Roman"/>
            </a:endParaRPr>
          </a:p>
        </p:txBody>
      </p:sp>
      <p:sp>
        <p:nvSpPr>
          <p:cNvPr id="129" name="Google Shape;129;p18"/>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graphicFrame>
        <p:nvGraphicFramePr>
          <p:cNvPr id="130" name="Google Shape;130;p18"/>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latin typeface="Times New Roman"/>
                          <a:ea typeface="Times New Roman"/>
                          <a:cs typeface="Times New Roman"/>
                          <a:sym typeface="Times New Roman"/>
                        </a:rPr>
                        <a:t>Antecedentes</a:t>
                      </a:r>
                      <a:endParaRPr sz="1200">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Metodología</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Resultados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Conclusiones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131" name="Google Shape;131;p18"/>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pic>
        <p:nvPicPr>
          <p:cNvPr id="132" name="Google Shape;132;p18"/>
          <p:cNvPicPr preferRelativeResize="0"/>
          <p:nvPr/>
        </p:nvPicPr>
        <p:blipFill>
          <a:blip r:embed="rId3">
            <a:alphaModFix/>
          </a:blip>
          <a:stretch>
            <a:fillRect/>
          </a:stretch>
        </p:blipFill>
        <p:spPr>
          <a:xfrm>
            <a:off x="74137" y="1273000"/>
            <a:ext cx="5268123" cy="3231975"/>
          </a:xfrm>
          <a:prstGeom prst="rect">
            <a:avLst/>
          </a:prstGeom>
          <a:noFill/>
          <a:ln>
            <a:noFill/>
          </a:ln>
        </p:spPr>
      </p:pic>
      <p:sp>
        <p:nvSpPr>
          <p:cNvPr id="133" name="Google Shape;133;p18"/>
          <p:cNvSpPr txBox="1"/>
          <p:nvPr/>
        </p:nvSpPr>
        <p:spPr>
          <a:xfrm>
            <a:off x="1516025" y="4448725"/>
            <a:ext cx="2916600" cy="2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a:solidFill>
                  <a:srgbClr val="595959"/>
                </a:solidFill>
                <a:latin typeface="Times New Roman"/>
                <a:ea typeface="Times New Roman"/>
                <a:cs typeface="Times New Roman"/>
                <a:sym typeface="Times New Roman"/>
              </a:rPr>
              <a:t>fig. 4. Matriz estequiométrica (Laurent, H. et al. 2019)</a:t>
            </a:r>
            <a:endParaRPr sz="1100">
              <a:solidFill>
                <a:srgbClr val="595959"/>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aphicFrame>
        <p:nvGraphicFramePr>
          <p:cNvPr id="134" name="Google Shape;134;p18"/>
          <p:cNvGraphicFramePr/>
          <p:nvPr/>
        </p:nvGraphicFramePr>
        <p:xfrm>
          <a:off x="5627538" y="1500438"/>
          <a:ext cx="3000000" cy="3000000"/>
        </p:xfrm>
        <a:graphic>
          <a:graphicData uri="http://schemas.openxmlformats.org/drawingml/2006/table">
            <a:tbl>
              <a:tblPr>
                <a:noFill/>
                <a:tableStyleId>{D508CEBC-DF0A-46E6-BA9C-CDCC8197F22C}</a:tableStyleId>
              </a:tblPr>
              <a:tblGrid>
                <a:gridCol w="1036500"/>
                <a:gridCol w="3152850"/>
              </a:tblGrid>
              <a:tr h="402250">
                <a:tc>
                  <a:txBody>
                    <a:bodyPr/>
                    <a:lstStyle/>
                    <a:p>
                      <a:pPr indent="0" lvl="0" marL="0" rtl="0" algn="ctr">
                        <a:lnSpc>
                          <a:spcPct val="115000"/>
                        </a:lnSpc>
                        <a:spcBef>
                          <a:spcPts val="0"/>
                        </a:spcBef>
                        <a:spcAft>
                          <a:spcPts val="0"/>
                        </a:spcAft>
                        <a:buNone/>
                      </a:pPr>
                      <a:r>
                        <a:rPr b="1" lang="es" sz="1100">
                          <a:latin typeface="Times New Roman"/>
                          <a:ea typeface="Times New Roman"/>
                          <a:cs typeface="Times New Roman"/>
                          <a:sym typeface="Times New Roman"/>
                        </a:rPr>
                        <a:t>Área</a:t>
                      </a:r>
                      <a:endParaRPr b="1" sz="1100">
                        <a:latin typeface="Times New Roman"/>
                        <a:ea typeface="Times New Roman"/>
                        <a:cs typeface="Times New Roman"/>
                        <a:sym typeface="Times New Roman"/>
                      </a:endParaRPr>
                    </a:p>
                  </a:txBody>
                  <a:tcPr marT="91425" marB="91425" marR="91425" marL="91425"/>
                </a:tc>
                <a:tc>
                  <a:txBody>
                    <a:bodyPr/>
                    <a:lstStyle/>
                    <a:p>
                      <a:pPr indent="0" lvl="0" marL="0" rtl="0" algn="ctr">
                        <a:lnSpc>
                          <a:spcPct val="115000"/>
                        </a:lnSpc>
                        <a:spcBef>
                          <a:spcPts val="0"/>
                        </a:spcBef>
                        <a:spcAft>
                          <a:spcPts val="0"/>
                        </a:spcAft>
                        <a:buNone/>
                      </a:pPr>
                      <a:r>
                        <a:rPr b="1" lang="es" sz="1100">
                          <a:latin typeface="Times New Roman"/>
                          <a:ea typeface="Times New Roman"/>
                          <a:cs typeface="Times New Roman"/>
                          <a:sym typeface="Times New Roman"/>
                        </a:rPr>
                        <a:t>Ejemplo</a:t>
                      </a:r>
                      <a:endParaRPr b="1" sz="1100">
                        <a:latin typeface="Times New Roman"/>
                        <a:ea typeface="Times New Roman"/>
                        <a:cs typeface="Times New Roman"/>
                        <a:sym typeface="Times New Roman"/>
                      </a:endParaRPr>
                    </a:p>
                  </a:txBody>
                  <a:tcPr marT="91425" marB="91425" marR="91425" marL="91425"/>
                </a:tc>
              </a:tr>
              <a:tr h="586975">
                <a:tc>
                  <a:txBody>
                    <a:bodyPr/>
                    <a:lstStyle/>
                    <a:p>
                      <a:pPr indent="0" lvl="0" marL="0" rtl="0" algn="l">
                        <a:spcBef>
                          <a:spcPts val="0"/>
                        </a:spcBef>
                        <a:spcAft>
                          <a:spcPts val="0"/>
                        </a:spcAft>
                        <a:buNone/>
                      </a:pPr>
                      <a:r>
                        <a:rPr b="1" lang="es" sz="1100">
                          <a:latin typeface="Times New Roman"/>
                          <a:ea typeface="Times New Roman"/>
                          <a:cs typeface="Times New Roman"/>
                          <a:sym typeface="Times New Roman"/>
                        </a:rPr>
                        <a:t>Biotecnología</a:t>
                      </a:r>
                      <a:endParaRPr b="1" sz="11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Optimizar la producción de insulina,</a:t>
                      </a:r>
                      <a:endParaRPr sz="1200">
                        <a:latin typeface="Times New Roman"/>
                        <a:ea typeface="Times New Roman"/>
                        <a:cs typeface="Times New Roman"/>
                        <a:sym typeface="Times New Roman"/>
                      </a:endParaRPr>
                    </a:p>
                    <a:p>
                      <a:pPr indent="0" lvl="0" marL="0" rtl="0" algn="l">
                        <a:spcBef>
                          <a:spcPts val="0"/>
                        </a:spcBef>
                        <a:spcAft>
                          <a:spcPts val="0"/>
                        </a:spcAft>
                        <a:buNone/>
                      </a:pPr>
                      <a:r>
                        <a:rPr lang="es" sz="1200">
                          <a:latin typeface="Times New Roman"/>
                          <a:ea typeface="Times New Roman"/>
                          <a:cs typeface="Times New Roman"/>
                          <a:sym typeface="Times New Roman"/>
                        </a:rPr>
                        <a:t> etanol, antibióticos</a:t>
                      </a:r>
                      <a:endParaRPr sz="1200">
                        <a:latin typeface="Times New Roman"/>
                        <a:ea typeface="Times New Roman"/>
                        <a:cs typeface="Times New Roman"/>
                        <a:sym typeface="Times New Roman"/>
                      </a:endParaRPr>
                    </a:p>
                  </a:txBody>
                  <a:tcPr marT="91425" marB="91425" marR="91425" marL="91425"/>
                </a:tc>
              </a:tr>
              <a:tr h="586975">
                <a:tc>
                  <a:txBody>
                    <a:bodyPr/>
                    <a:lstStyle/>
                    <a:p>
                      <a:pPr indent="0" lvl="0" marL="0" rtl="0" algn="l">
                        <a:spcBef>
                          <a:spcPts val="0"/>
                        </a:spcBef>
                        <a:spcAft>
                          <a:spcPts val="0"/>
                        </a:spcAft>
                        <a:buNone/>
                      </a:pPr>
                      <a:r>
                        <a:rPr b="1" lang="es" sz="1100">
                          <a:latin typeface="Times New Roman"/>
                          <a:ea typeface="Times New Roman"/>
                          <a:cs typeface="Times New Roman"/>
                          <a:sym typeface="Times New Roman"/>
                        </a:rPr>
                        <a:t>Cáncer</a:t>
                      </a:r>
                      <a:endParaRPr b="1" sz="11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Predecir adaptaciones metabólicas </a:t>
                      </a:r>
                      <a:endParaRPr sz="1200">
                        <a:latin typeface="Times New Roman"/>
                        <a:ea typeface="Times New Roman"/>
                        <a:cs typeface="Times New Roman"/>
                        <a:sym typeface="Times New Roman"/>
                      </a:endParaRPr>
                    </a:p>
                    <a:p>
                      <a:pPr indent="0" lvl="0" marL="0" rtl="0" algn="l">
                        <a:spcBef>
                          <a:spcPts val="0"/>
                        </a:spcBef>
                        <a:spcAft>
                          <a:spcPts val="0"/>
                        </a:spcAft>
                        <a:buNone/>
                      </a:pPr>
                      <a:r>
                        <a:rPr lang="es" sz="1200">
                          <a:latin typeface="Times New Roman"/>
                          <a:ea typeface="Times New Roman"/>
                          <a:cs typeface="Times New Roman"/>
                          <a:sym typeface="Times New Roman"/>
                        </a:rPr>
                        <a:t>tumorales</a:t>
                      </a:r>
                      <a:endParaRPr sz="1200">
                        <a:latin typeface="Times New Roman"/>
                        <a:ea typeface="Times New Roman"/>
                        <a:cs typeface="Times New Roman"/>
                        <a:sym typeface="Times New Roman"/>
                      </a:endParaRPr>
                    </a:p>
                  </a:txBody>
                  <a:tcPr marT="91425" marB="91425" marR="91425" marL="91425"/>
                </a:tc>
              </a:tr>
              <a:tr h="586975">
                <a:tc>
                  <a:txBody>
                    <a:bodyPr/>
                    <a:lstStyle/>
                    <a:p>
                      <a:pPr indent="0" lvl="0" marL="0" rtl="0" algn="l">
                        <a:spcBef>
                          <a:spcPts val="0"/>
                        </a:spcBef>
                        <a:spcAft>
                          <a:spcPts val="0"/>
                        </a:spcAft>
                        <a:buNone/>
                      </a:pPr>
                      <a:r>
                        <a:rPr b="1" lang="es" sz="1100">
                          <a:latin typeface="Times New Roman"/>
                          <a:ea typeface="Times New Roman"/>
                          <a:cs typeface="Times New Roman"/>
                          <a:sym typeface="Times New Roman"/>
                        </a:rPr>
                        <a:t>Nutrición celular</a:t>
                      </a:r>
                      <a:endParaRPr b="1" sz="11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Evaluar rutas metabólicas en </a:t>
                      </a:r>
                      <a:endParaRPr sz="1200">
                        <a:latin typeface="Times New Roman"/>
                        <a:ea typeface="Times New Roman"/>
                        <a:cs typeface="Times New Roman"/>
                        <a:sym typeface="Times New Roman"/>
                      </a:endParaRPr>
                    </a:p>
                    <a:p>
                      <a:pPr indent="0" lvl="0" marL="0" rtl="0" algn="l">
                        <a:spcBef>
                          <a:spcPts val="0"/>
                        </a:spcBef>
                        <a:spcAft>
                          <a:spcPts val="0"/>
                        </a:spcAft>
                        <a:buNone/>
                      </a:pPr>
                      <a:r>
                        <a:rPr lang="es" sz="1200">
                          <a:latin typeface="Times New Roman"/>
                          <a:ea typeface="Times New Roman"/>
                          <a:cs typeface="Times New Roman"/>
                          <a:sym typeface="Times New Roman"/>
                        </a:rPr>
                        <a:t>condiciones de estrés</a:t>
                      </a:r>
                      <a:endParaRPr sz="1200">
                        <a:latin typeface="Times New Roman"/>
                        <a:ea typeface="Times New Roman"/>
                        <a:cs typeface="Times New Roman"/>
                        <a:sym typeface="Times New Roman"/>
                      </a:endParaRPr>
                    </a:p>
                  </a:txBody>
                  <a:tcPr marT="91425" marB="91425" marR="91425" marL="91425"/>
                </a:tc>
              </a:tr>
              <a:tr h="586975">
                <a:tc>
                  <a:txBody>
                    <a:bodyPr/>
                    <a:lstStyle/>
                    <a:p>
                      <a:pPr indent="0" lvl="0" marL="0" rtl="0" algn="l">
                        <a:spcBef>
                          <a:spcPts val="0"/>
                        </a:spcBef>
                        <a:spcAft>
                          <a:spcPts val="0"/>
                        </a:spcAft>
                        <a:buNone/>
                      </a:pPr>
                      <a:r>
                        <a:rPr b="1" lang="es" sz="1100">
                          <a:latin typeface="Times New Roman"/>
                          <a:ea typeface="Times New Roman"/>
                          <a:cs typeface="Times New Roman"/>
                          <a:sym typeface="Times New Roman"/>
                        </a:rPr>
                        <a:t>Microbiología</a:t>
                      </a:r>
                      <a:endParaRPr b="1" sz="11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s" sz="1200">
                          <a:latin typeface="Times New Roman"/>
                          <a:ea typeface="Times New Roman"/>
                          <a:cs typeface="Times New Roman"/>
                          <a:sym typeface="Times New Roman"/>
                        </a:rPr>
                        <a:t>Estudiar crecimiento de E. coli en </a:t>
                      </a:r>
                      <a:endParaRPr sz="1200">
                        <a:latin typeface="Times New Roman"/>
                        <a:ea typeface="Times New Roman"/>
                        <a:cs typeface="Times New Roman"/>
                        <a:sym typeface="Times New Roman"/>
                      </a:endParaRPr>
                    </a:p>
                    <a:p>
                      <a:pPr indent="0" lvl="0" marL="0" rtl="0" algn="l">
                        <a:spcBef>
                          <a:spcPts val="0"/>
                        </a:spcBef>
                        <a:spcAft>
                          <a:spcPts val="0"/>
                        </a:spcAft>
                        <a:buNone/>
                      </a:pPr>
                      <a:r>
                        <a:rPr lang="es" sz="1200">
                          <a:latin typeface="Times New Roman"/>
                          <a:ea typeface="Times New Roman"/>
                          <a:cs typeface="Times New Roman"/>
                          <a:sym typeface="Times New Roman"/>
                        </a:rPr>
                        <a:t>medios específicos</a:t>
                      </a:r>
                      <a:endParaRPr sz="1200">
                        <a:latin typeface="Times New Roman"/>
                        <a:ea typeface="Times New Roman"/>
                        <a:cs typeface="Times New Roman"/>
                        <a:sym typeface="Times New Roman"/>
                      </a:endParaRPr>
                    </a:p>
                  </a:txBody>
                  <a:tcPr marT="91425" marB="91425" marR="91425" marL="91425"/>
                </a:tc>
              </a:tr>
              <a:tr h="530950">
                <a:tc>
                  <a:txBody>
                    <a:bodyPr/>
                    <a:lstStyle/>
                    <a:p>
                      <a:pPr indent="0" lvl="0" marL="0" rtl="0" algn="l">
                        <a:spcBef>
                          <a:spcPts val="0"/>
                        </a:spcBef>
                        <a:spcAft>
                          <a:spcPts val="0"/>
                        </a:spcAft>
                        <a:buNone/>
                      </a:pPr>
                      <a:r>
                        <a:t/>
                      </a:r>
                      <a:endParaRPr b="1" sz="11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40" name="Google Shape;140;p19"/>
          <p:cNvSpPr txBox="1"/>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sz="1000">
                <a:solidFill>
                  <a:srgbClr val="595959"/>
                </a:solidFill>
              </a:rPr>
              <a:t>‹#›</a:t>
            </a:fld>
            <a:endParaRPr sz="1000">
              <a:solidFill>
                <a:srgbClr val="595959"/>
              </a:solidFill>
            </a:endParaRPr>
          </a:p>
        </p:txBody>
      </p:sp>
      <p:pic>
        <p:nvPicPr>
          <p:cNvPr id="141" name="Google Shape;141;p19"/>
          <p:cNvPicPr preferRelativeResize="0"/>
          <p:nvPr/>
        </p:nvPicPr>
        <p:blipFill rotWithShape="1">
          <a:blip r:embed="rId3">
            <a:alphaModFix/>
          </a:blip>
          <a:srcRect b="0" l="0" r="0" t="0"/>
          <a:stretch/>
        </p:blipFill>
        <p:spPr>
          <a:xfrm>
            <a:off x="406675" y="1714075"/>
            <a:ext cx="3256100" cy="2430078"/>
          </a:xfrm>
          <a:prstGeom prst="rect">
            <a:avLst/>
          </a:prstGeom>
          <a:noFill/>
          <a:ln>
            <a:noFill/>
          </a:ln>
        </p:spPr>
      </p:pic>
      <p:sp>
        <p:nvSpPr>
          <p:cNvPr id="142" name="Google Shape;142;p19"/>
          <p:cNvSpPr txBox="1"/>
          <p:nvPr/>
        </p:nvSpPr>
        <p:spPr>
          <a:xfrm>
            <a:off x="6021200" y="1388000"/>
            <a:ext cx="3000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1200"/>
              </a:spcBef>
              <a:spcAft>
                <a:spcPts val="0"/>
              </a:spcAft>
              <a:buClr>
                <a:schemeClr val="dk2"/>
              </a:buClr>
              <a:buSzPts val="1400"/>
              <a:buFont typeface="Times New Roman"/>
              <a:buChar char="➢"/>
            </a:pPr>
            <a:r>
              <a:rPr lang="es">
                <a:solidFill>
                  <a:schemeClr val="dk2"/>
                </a:solidFill>
                <a:latin typeface="Times New Roman"/>
                <a:ea typeface="Times New Roman"/>
                <a:cs typeface="Times New Roman"/>
                <a:sym typeface="Times New Roman"/>
              </a:rPr>
              <a:t>Maximización de biomasa</a:t>
            </a:r>
            <a:endParaRPr u="none" cap="none" strike="noStrike">
              <a:solidFill>
                <a:schemeClr val="dk2"/>
              </a:solidFill>
              <a:latin typeface="Times New Roman"/>
              <a:ea typeface="Times New Roman"/>
              <a:cs typeface="Times New Roman"/>
              <a:sym typeface="Times New Roman"/>
            </a:endParaRPr>
          </a:p>
        </p:txBody>
      </p:sp>
      <p:sp>
        <p:nvSpPr>
          <p:cNvPr id="143" name="Google Shape;143;p19"/>
          <p:cNvSpPr txBox="1"/>
          <p:nvPr/>
        </p:nvSpPr>
        <p:spPr>
          <a:xfrm>
            <a:off x="311713" y="702763"/>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sz="2800">
                <a:latin typeface="Times New Roman"/>
                <a:ea typeface="Times New Roman"/>
                <a:cs typeface="Times New Roman"/>
                <a:sym typeface="Times New Roman"/>
              </a:rPr>
              <a:t>Análisis</a:t>
            </a:r>
            <a:r>
              <a:rPr lang="es" sz="2800">
                <a:latin typeface="Times New Roman"/>
                <a:ea typeface="Times New Roman"/>
                <a:cs typeface="Times New Roman"/>
                <a:sym typeface="Times New Roman"/>
              </a:rPr>
              <a:t> de Balance de Flujos</a:t>
            </a:r>
            <a:endParaRPr sz="2800">
              <a:solidFill>
                <a:srgbClr val="000000"/>
              </a:solidFill>
              <a:latin typeface="Times New Roman"/>
              <a:ea typeface="Times New Roman"/>
              <a:cs typeface="Times New Roman"/>
              <a:sym typeface="Times New Roman"/>
            </a:endParaRPr>
          </a:p>
        </p:txBody>
      </p:sp>
      <p:sp>
        <p:nvSpPr>
          <p:cNvPr id="144" name="Google Shape;144;p19"/>
          <p:cNvSpPr txBox="1"/>
          <p:nvPr/>
        </p:nvSpPr>
        <p:spPr>
          <a:xfrm>
            <a:off x="3722400" y="2345000"/>
            <a:ext cx="17037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2"/>
                </a:solidFill>
                <a:latin typeface="Times New Roman"/>
                <a:ea typeface="Times New Roman"/>
                <a:cs typeface="Times New Roman"/>
                <a:sym typeface="Times New Roman"/>
              </a:rPr>
              <a:t>Ejemplos de uso en </a:t>
            </a:r>
            <a:r>
              <a:rPr lang="es">
                <a:solidFill>
                  <a:schemeClr val="dk2"/>
                </a:solidFill>
                <a:latin typeface="Times New Roman"/>
                <a:ea typeface="Times New Roman"/>
                <a:cs typeface="Times New Roman"/>
                <a:sym typeface="Times New Roman"/>
              </a:rPr>
              <a:t>cáncer</a:t>
            </a:r>
            <a:r>
              <a:rPr lang="es">
                <a:solidFill>
                  <a:schemeClr val="dk2"/>
                </a:solidFill>
                <a:latin typeface="Times New Roman"/>
                <a:ea typeface="Times New Roman"/>
                <a:cs typeface="Times New Roman"/>
                <a:sym typeface="Times New Roman"/>
              </a:rPr>
              <a:t> y otras patologías</a:t>
            </a:r>
            <a:endParaRPr>
              <a:solidFill>
                <a:schemeClr val="dk2"/>
              </a:solidFill>
              <a:latin typeface="Times New Roman"/>
              <a:ea typeface="Times New Roman"/>
              <a:cs typeface="Times New Roman"/>
              <a:sym typeface="Times New Roman"/>
            </a:endParaRPr>
          </a:p>
        </p:txBody>
      </p:sp>
      <p:cxnSp>
        <p:nvCxnSpPr>
          <p:cNvPr id="145" name="Google Shape;145;p19"/>
          <p:cNvCxnSpPr/>
          <p:nvPr/>
        </p:nvCxnSpPr>
        <p:spPr>
          <a:xfrm>
            <a:off x="5371400" y="2596325"/>
            <a:ext cx="649800" cy="900"/>
          </a:xfrm>
          <a:prstGeom prst="straightConnector1">
            <a:avLst/>
          </a:prstGeom>
          <a:noFill/>
          <a:ln cap="flat" cmpd="sng" w="38100">
            <a:solidFill>
              <a:schemeClr val="accent4"/>
            </a:solidFill>
            <a:prstDash val="solid"/>
            <a:round/>
            <a:headEnd len="med" w="med" type="none"/>
            <a:tailEnd len="med" w="med" type="triangle"/>
          </a:ln>
        </p:spPr>
      </p:cxnSp>
      <p:sp>
        <p:nvSpPr>
          <p:cNvPr id="146" name="Google Shape;146;p19"/>
          <p:cNvSpPr txBox="1"/>
          <p:nvPr/>
        </p:nvSpPr>
        <p:spPr>
          <a:xfrm>
            <a:off x="6021200" y="1868850"/>
            <a:ext cx="3000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1200"/>
              </a:spcBef>
              <a:spcAft>
                <a:spcPts val="0"/>
              </a:spcAft>
              <a:buClr>
                <a:schemeClr val="dk2"/>
              </a:buClr>
              <a:buSzPts val="1400"/>
              <a:buFont typeface="Times New Roman"/>
              <a:buChar char="➢"/>
            </a:pPr>
            <a:r>
              <a:rPr lang="es">
                <a:solidFill>
                  <a:schemeClr val="dk2"/>
                </a:solidFill>
                <a:latin typeface="Times New Roman"/>
                <a:ea typeface="Times New Roman"/>
                <a:cs typeface="Times New Roman"/>
                <a:sym typeface="Times New Roman"/>
              </a:rPr>
              <a:t>Demanda de </a:t>
            </a:r>
            <a:r>
              <a:rPr lang="es">
                <a:solidFill>
                  <a:schemeClr val="dk2"/>
                </a:solidFill>
                <a:latin typeface="Times New Roman"/>
                <a:ea typeface="Times New Roman"/>
                <a:cs typeface="Times New Roman"/>
                <a:sym typeface="Times New Roman"/>
              </a:rPr>
              <a:t>oxígeno</a:t>
            </a:r>
            <a:endParaRPr u="none" cap="none" strike="noStrike">
              <a:solidFill>
                <a:schemeClr val="dk2"/>
              </a:solidFill>
              <a:latin typeface="Times New Roman"/>
              <a:ea typeface="Times New Roman"/>
              <a:cs typeface="Times New Roman"/>
              <a:sym typeface="Times New Roman"/>
            </a:endParaRPr>
          </a:p>
        </p:txBody>
      </p:sp>
      <p:sp>
        <p:nvSpPr>
          <p:cNvPr id="147" name="Google Shape;147;p19"/>
          <p:cNvSpPr txBox="1"/>
          <p:nvPr/>
        </p:nvSpPr>
        <p:spPr>
          <a:xfrm>
            <a:off x="6021200" y="2272788"/>
            <a:ext cx="28827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1200"/>
              </a:spcBef>
              <a:spcAft>
                <a:spcPts val="0"/>
              </a:spcAft>
              <a:buClr>
                <a:schemeClr val="dk2"/>
              </a:buClr>
              <a:buSzPts val="1400"/>
              <a:buFont typeface="Times New Roman"/>
              <a:buChar char="➢"/>
            </a:pPr>
            <a:r>
              <a:rPr lang="es">
                <a:solidFill>
                  <a:schemeClr val="dk2"/>
                </a:solidFill>
                <a:latin typeface="Times New Roman"/>
                <a:ea typeface="Times New Roman"/>
                <a:cs typeface="Times New Roman"/>
                <a:sym typeface="Times New Roman"/>
              </a:rPr>
              <a:t>Comprender cómo las alteraciones en las redes metabólicas contribuye a la enfermedad</a:t>
            </a:r>
            <a:endParaRPr>
              <a:solidFill>
                <a:schemeClr val="dk2"/>
              </a:solidFill>
              <a:latin typeface="Times New Roman"/>
              <a:ea typeface="Times New Roman"/>
              <a:cs typeface="Times New Roman"/>
              <a:sym typeface="Times New Roman"/>
            </a:endParaRPr>
          </a:p>
        </p:txBody>
      </p:sp>
      <p:sp>
        <p:nvSpPr>
          <p:cNvPr id="148" name="Google Shape;148;p19"/>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graphicFrame>
        <p:nvGraphicFramePr>
          <p:cNvPr id="149" name="Google Shape;149;p19"/>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latin typeface="Times New Roman"/>
                          <a:ea typeface="Times New Roman"/>
                          <a:cs typeface="Times New Roman"/>
                          <a:sym typeface="Times New Roman"/>
                        </a:rPr>
                        <a:t>Antecedentes</a:t>
                      </a:r>
                      <a:endParaRPr sz="1200">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Metodología</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Resultados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Conclusiones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150" name="Google Shape;150;p19"/>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sp>
        <p:nvSpPr>
          <p:cNvPr id="151" name="Google Shape;151;p19"/>
          <p:cNvSpPr txBox="1"/>
          <p:nvPr/>
        </p:nvSpPr>
        <p:spPr>
          <a:xfrm>
            <a:off x="6058075" y="3431725"/>
            <a:ext cx="30000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1200"/>
              </a:spcBef>
              <a:spcAft>
                <a:spcPts val="0"/>
              </a:spcAft>
              <a:buClr>
                <a:schemeClr val="dk2"/>
              </a:buClr>
              <a:buSzPts val="1400"/>
              <a:buFont typeface="Times New Roman"/>
              <a:buChar char="➢"/>
            </a:pPr>
            <a:r>
              <a:rPr lang="es">
                <a:solidFill>
                  <a:schemeClr val="dk2"/>
                </a:solidFill>
                <a:latin typeface="Times New Roman"/>
                <a:ea typeface="Times New Roman"/>
                <a:cs typeface="Times New Roman"/>
                <a:sym typeface="Times New Roman"/>
              </a:rPr>
              <a:t>Eliminación de genes específicos y predicción de su impacto en el metabolismo celular</a:t>
            </a:r>
            <a:endParaRPr>
              <a:solidFill>
                <a:schemeClr val="dk2"/>
              </a:solidFill>
            </a:endParaRPr>
          </a:p>
        </p:txBody>
      </p:sp>
      <p:sp>
        <p:nvSpPr>
          <p:cNvPr id="152" name="Google Shape;152;p19"/>
          <p:cNvSpPr txBox="1"/>
          <p:nvPr/>
        </p:nvSpPr>
        <p:spPr>
          <a:xfrm>
            <a:off x="651213" y="4144138"/>
            <a:ext cx="29166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rgbClr val="595959"/>
                </a:solidFill>
                <a:latin typeface="Times New Roman"/>
                <a:ea typeface="Times New Roman"/>
                <a:cs typeface="Times New Roman"/>
                <a:sym typeface="Times New Roman"/>
              </a:rPr>
              <a:t>fig. 5. Espacio de flujo </a:t>
            </a:r>
            <a:r>
              <a:rPr lang="es" sz="1100">
                <a:solidFill>
                  <a:srgbClr val="595959"/>
                </a:solidFill>
                <a:latin typeface="Times New Roman"/>
                <a:ea typeface="Times New Roman"/>
                <a:cs typeface="Times New Roman"/>
                <a:sym typeface="Times New Roman"/>
              </a:rPr>
              <a:t>metabólico (Crhistopher Flamm, 2016)</a:t>
            </a:r>
            <a:endParaRPr sz="1100">
              <a:solidFill>
                <a:srgbClr val="595959"/>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nvSpPr>
        <p:spPr>
          <a:xfrm>
            <a:off x="8438558" y="4301479"/>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sz="1000">
                <a:solidFill>
                  <a:srgbClr val="595959"/>
                </a:solidFill>
              </a:rPr>
              <a:t>‹#›</a:t>
            </a:fld>
            <a:endParaRPr sz="1000">
              <a:solidFill>
                <a:srgbClr val="595959"/>
              </a:solidFill>
            </a:endParaRPr>
          </a:p>
        </p:txBody>
      </p:sp>
      <p:sp>
        <p:nvSpPr>
          <p:cNvPr id="158" name="Google Shape;158;p20"/>
          <p:cNvSpPr txBox="1"/>
          <p:nvPr/>
        </p:nvSpPr>
        <p:spPr>
          <a:xfrm>
            <a:off x="678263" y="1596213"/>
            <a:ext cx="1894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rgbClr val="595959"/>
                </a:solidFill>
                <a:latin typeface="Times New Roman"/>
                <a:ea typeface="Times New Roman"/>
                <a:cs typeface="Times New Roman"/>
                <a:sym typeface="Times New Roman"/>
              </a:rPr>
              <a:t>Cáncer de mama</a:t>
            </a:r>
            <a:endParaRPr sz="1800">
              <a:solidFill>
                <a:srgbClr val="595959"/>
              </a:solidFill>
              <a:latin typeface="Times New Roman"/>
              <a:ea typeface="Times New Roman"/>
              <a:cs typeface="Times New Roman"/>
              <a:sym typeface="Times New Roman"/>
            </a:endParaRPr>
          </a:p>
        </p:txBody>
      </p:sp>
      <p:sp>
        <p:nvSpPr>
          <p:cNvPr id="159" name="Google Shape;159;p20"/>
          <p:cNvSpPr txBox="1"/>
          <p:nvPr/>
        </p:nvSpPr>
        <p:spPr>
          <a:xfrm>
            <a:off x="3144500" y="1471163"/>
            <a:ext cx="2751000" cy="6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595959"/>
                </a:solidFill>
                <a:latin typeface="Times New Roman"/>
                <a:ea typeface="Times New Roman"/>
                <a:cs typeface="Times New Roman"/>
                <a:sym typeface="Times New Roman"/>
              </a:rPr>
              <a:t>Diversidad </a:t>
            </a:r>
            <a:r>
              <a:rPr lang="es" sz="1800">
                <a:solidFill>
                  <a:srgbClr val="595959"/>
                </a:solidFill>
                <a:latin typeface="Times New Roman"/>
                <a:ea typeface="Times New Roman"/>
                <a:cs typeface="Times New Roman"/>
                <a:sym typeface="Times New Roman"/>
              </a:rPr>
              <a:t>clínica</a:t>
            </a:r>
            <a:r>
              <a:rPr lang="es" sz="1800">
                <a:solidFill>
                  <a:srgbClr val="595959"/>
                </a:solidFill>
                <a:latin typeface="Times New Roman"/>
                <a:ea typeface="Times New Roman"/>
                <a:cs typeface="Times New Roman"/>
                <a:sym typeface="Times New Roman"/>
              </a:rPr>
              <a:t> y genética</a:t>
            </a:r>
            <a:endParaRPr sz="1800">
              <a:solidFill>
                <a:srgbClr val="595959"/>
              </a:solidFill>
              <a:latin typeface="Times New Roman"/>
              <a:ea typeface="Times New Roman"/>
              <a:cs typeface="Times New Roman"/>
              <a:sym typeface="Times New Roman"/>
            </a:endParaRPr>
          </a:p>
        </p:txBody>
      </p:sp>
      <p:sp>
        <p:nvSpPr>
          <p:cNvPr id="160" name="Google Shape;160;p20"/>
          <p:cNvSpPr txBox="1"/>
          <p:nvPr/>
        </p:nvSpPr>
        <p:spPr>
          <a:xfrm>
            <a:off x="6123638" y="1457625"/>
            <a:ext cx="2520300" cy="87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595959"/>
                </a:solidFill>
                <a:latin typeface="Times New Roman"/>
                <a:ea typeface="Times New Roman"/>
                <a:cs typeface="Times New Roman"/>
                <a:sym typeface="Times New Roman"/>
              </a:rPr>
              <a:t>Dificultad para predecir </a:t>
            </a:r>
            <a:r>
              <a:rPr lang="es" sz="1800">
                <a:solidFill>
                  <a:srgbClr val="595959"/>
                </a:solidFill>
                <a:latin typeface="Times New Roman"/>
                <a:ea typeface="Times New Roman"/>
                <a:cs typeface="Times New Roman"/>
                <a:sym typeface="Times New Roman"/>
              </a:rPr>
              <a:t>pronósticos</a:t>
            </a:r>
            <a:endParaRPr sz="1800">
              <a:solidFill>
                <a:srgbClr val="595959"/>
              </a:solidFill>
              <a:latin typeface="Times New Roman"/>
              <a:ea typeface="Times New Roman"/>
              <a:cs typeface="Times New Roman"/>
              <a:sym typeface="Times New Roman"/>
            </a:endParaRPr>
          </a:p>
        </p:txBody>
      </p:sp>
      <p:cxnSp>
        <p:nvCxnSpPr>
          <p:cNvPr id="161" name="Google Shape;161;p20"/>
          <p:cNvCxnSpPr/>
          <p:nvPr/>
        </p:nvCxnSpPr>
        <p:spPr>
          <a:xfrm>
            <a:off x="2693500" y="1793963"/>
            <a:ext cx="507300" cy="0"/>
          </a:xfrm>
          <a:prstGeom prst="straightConnector1">
            <a:avLst/>
          </a:prstGeom>
          <a:noFill/>
          <a:ln cap="flat" cmpd="sng" w="28575">
            <a:solidFill>
              <a:srgbClr val="595959"/>
            </a:solidFill>
            <a:prstDash val="solid"/>
            <a:round/>
            <a:headEnd len="med" w="med" type="none"/>
            <a:tailEnd len="med" w="med" type="triangle"/>
          </a:ln>
        </p:spPr>
      </p:cxnSp>
      <p:pic>
        <p:nvPicPr>
          <p:cNvPr id="162" name="Google Shape;162;p20"/>
          <p:cNvPicPr preferRelativeResize="0"/>
          <p:nvPr/>
        </p:nvPicPr>
        <p:blipFill rotWithShape="1">
          <a:blip r:embed="rId3">
            <a:alphaModFix/>
          </a:blip>
          <a:srcRect b="86556" l="30161" r="28560" t="1669"/>
          <a:stretch/>
        </p:blipFill>
        <p:spPr>
          <a:xfrm>
            <a:off x="3830013" y="1021113"/>
            <a:ext cx="1380000" cy="393599"/>
          </a:xfrm>
          <a:prstGeom prst="rect">
            <a:avLst/>
          </a:prstGeom>
          <a:noFill/>
          <a:ln>
            <a:noFill/>
          </a:ln>
        </p:spPr>
      </p:pic>
      <p:pic>
        <p:nvPicPr>
          <p:cNvPr id="163" name="Google Shape;163;p20"/>
          <p:cNvPicPr preferRelativeResize="0"/>
          <p:nvPr/>
        </p:nvPicPr>
        <p:blipFill>
          <a:blip r:embed="rId4">
            <a:alphaModFix/>
          </a:blip>
          <a:stretch>
            <a:fillRect/>
          </a:stretch>
        </p:blipFill>
        <p:spPr>
          <a:xfrm>
            <a:off x="5426126" y="2501796"/>
            <a:ext cx="3300876" cy="1889217"/>
          </a:xfrm>
          <a:prstGeom prst="rect">
            <a:avLst/>
          </a:prstGeom>
          <a:noFill/>
          <a:ln>
            <a:noFill/>
          </a:ln>
        </p:spPr>
      </p:pic>
      <p:sp>
        <p:nvSpPr>
          <p:cNvPr id="164" name="Google Shape;164;p20"/>
          <p:cNvSpPr txBox="1"/>
          <p:nvPr/>
        </p:nvSpPr>
        <p:spPr>
          <a:xfrm>
            <a:off x="236500" y="3257338"/>
            <a:ext cx="44022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latin typeface="Times New Roman"/>
                <a:ea typeface="Times New Roman"/>
                <a:cs typeface="Times New Roman"/>
                <a:sym typeface="Times New Roman"/>
              </a:rPr>
              <a:t>Revisión sistemática de modelos 534 estudios publicados entre 2010 y 2020</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s">
                <a:solidFill>
                  <a:schemeClr val="dk1"/>
                </a:solidFill>
                <a:latin typeface="Times New Roman"/>
                <a:ea typeface="Times New Roman"/>
                <a:cs typeface="Times New Roman"/>
                <a:sym typeface="Times New Roman"/>
              </a:rPr>
              <a:t>95% - Sesgos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s">
                <a:solidFill>
                  <a:schemeClr val="dk1"/>
                </a:solidFill>
                <a:latin typeface="Times New Roman"/>
                <a:ea typeface="Times New Roman"/>
                <a:cs typeface="Times New Roman"/>
                <a:sym typeface="Times New Roman"/>
              </a:rPr>
              <a:t>31% - Implementación clínica</a:t>
            </a:r>
            <a:endParaRPr>
              <a:solidFill>
                <a:schemeClr val="dk1"/>
              </a:solidFill>
              <a:latin typeface="Times New Roman"/>
              <a:ea typeface="Times New Roman"/>
              <a:cs typeface="Times New Roman"/>
              <a:sym typeface="Times New Roman"/>
            </a:endParaRPr>
          </a:p>
        </p:txBody>
      </p:sp>
      <p:sp>
        <p:nvSpPr>
          <p:cNvPr id="165" name="Google Shape;165;p20"/>
          <p:cNvSpPr/>
          <p:nvPr/>
        </p:nvSpPr>
        <p:spPr>
          <a:xfrm>
            <a:off x="3321225" y="1457613"/>
            <a:ext cx="2237100" cy="7389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 name="Google Shape;166;p20"/>
          <p:cNvSpPr/>
          <p:nvPr/>
        </p:nvSpPr>
        <p:spPr>
          <a:xfrm>
            <a:off x="456400" y="1457613"/>
            <a:ext cx="2237100" cy="7389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a:off x="6154850" y="1424513"/>
            <a:ext cx="2457900" cy="7389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p20"/>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graphicFrame>
        <p:nvGraphicFramePr>
          <p:cNvPr id="169" name="Google Shape;169;p20"/>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latin typeface="Times New Roman"/>
                          <a:ea typeface="Times New Roman"/>
                          <a:cs typeface="Times New Roman"/>
                          <a:sym typeface="Times New Roman"/>
                        </a:rPr>
                        <a:t>Antecedentes</a:t>
                      </a:r>
                      <a:endParaRPr sz="1200">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Hipótesis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Metodología</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Resultados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Conclusiones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170" name="Google Shape;170;p20"/>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sp>
        <p:nvSpPr>
          <p:cNvPr id="171" name="Google Shape;171;p20"/>
          <p:cNvSpPr txBox="1"/>
          <p:nvPr/>
        </p:nvSpPr>
        <p:spPr>
          <a:xfrm>
            <a:off x="5595575" y="4391013"/>
            <a:ext cx="29166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rgbClr val="595959"/>
                </a:solidFill>
                <a:latin typeface="Times New Roman"/>
                <a:ea typeface="Times New Roman"/>
                <a:cs typeface="Times New Roman"/>
                <a:sym typeface="Times New Roman"/>
              </a:rPr>
              <a:t>fig. 6.  Modelos actuales (2022 Tom A. et al.)</a:t>
            </a:r>
            <a:endParaRPr sz="1100">
              <a:solidFill>
                <a:srgbClr val="595959"/>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rgbClr val="595959"/>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172" name="Google Shape;172;p20"/>
          <p:cNvCxnSpPr/>
          <p:nvPr/>
        </p:nvCxnSpPr>
        <p:spPr>
          <a:xfrm>
            <a:off x="4816275" y="3487188"/>
            <a:ext cx="507300" cy="0"/>
          </a:xfrm>
          <a:prstGeom prst="straightConnector1">
            <a:avLst/>
          </a:prstGeom>
          <a:noFill/>
          <a:ln cap="flat" cmpd="sng" w="28575">
            <a:solidFill>
              <a:schemeClr val="accent1"/>
            </a:solidFill>
            <a:prstDash val="solid"/>
            <a:round/>
            <a:headEnd len="med" w="med" type="none"/>
            <a:tailEnd len="med" w="med" type="triangle"/>
          </a:ln>
        </p:spPr>
      </p:cxnSp>
      <p:cxnSp>
        <p:nvCxnSpPr>
          <p:cNvPr id="173" name="Google Shape;173;p20"/>
          <p:cNvCxnSpPr/>
          <p:nvPr/>
        </p:nvCxnSpPr>
        <p:spPr>
          <a:xfrm>
            <a:off x="5558313" y="1793963"/>
            <a:ext cx="507300" cy="0"/>
          </a:xfrm>
          <a:prstGeom prst="straightConnector1">
            <a:avLst/>
          </a:prstGeom>
          <a:noFill/>
          <a:ln cap="flat" cmpd="sng" w="28575">
            <a:solidFill>
              <a:srgbClr val="595959"/>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idx="1" type="body"/>
          </p:nvPr>
        </p:nvSpPr>
        <p:spPr>
          <a:xfrm>
            <a:off x="224513" y="1791300"/>
            <a:ext cx="8520600" cy="1560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s">
                <a:solidFill>
                  <a:schemeClr val="dk1"/>
                </a:solidFill>
                <a:latin typeface="Times New Roman"/>
                <a:ea typeface="Times New Roman"/>
                <a:cs typeface="Times New Roman"/>
                <a:sym typeface="Times New Roman"/>
              </a:rPr>
              <a:t>Existe una correlación significativa entre fenotipos metabólicos derivados de modelos metabólicos a escala genómica (MEGs) y características clínicas de los pacientes, lo que sugiere que hay una variabilidad en el metabolismo celular relacionada con la información clínica de cada paciente con cáncer de mama</a:t>
            </a:r>
            <a:endParaRPr>
              <a:solidFill>
                <a:schemeClr val="dk1"/>
              </a:solidFill>
              <a:latin typeface="Times New Roman"/>
              <a:ea typeface="Times New Roman"/>
              <a:cs typeface="Times New Roman"/>
              <a:sym typeface="Times New Roman"/>
            </a:endParaRPr>
          </a:p>
        </p:txBody>
      </p:sp>
      <p:sp>
        <p:nvSpPr>
          <p:cNvPr id="179" name="Google Shape;17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80" name="Google Shape;180;p21"/>
          <p:cNvSpPr txBox="1"/>
          <p:nvPr/>
        </p:nvSpPr>
        <p:spPr>
          <a:xfrm>
            <a:off x="0" y="0"/>
            <a:ext cx="4572000" cy="3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9E9E9E"/>
                </a:solidFill>
                <a:latin typeface="Times New Roman"/>
                <a:ea typeface="Times New Roman"/>
                <a:cs typeface="Times New Roman"/>
                <a:sym typeface="Times New Roman"/>
              </a:rPr>
              <a:t>Oncología de Precisión para el Tratamiento de Cáncer de Mama</a:t>
            </a:r>
            <a:endParaRPr sz="1200">
              <a:solidFill>
                <a:srgbClr val="9E9E9E"/>
              </a:solidFill>
              <a:latin typeface="Times New Roman"/>
              <a:ea typeface="Times New Roman"/>
              <a:cs typeface="Times New Roman"/>
              <a:sym typeface="Times New Roman"/>
            </a:endParaRPr>
          </a:p>
        </p:txBody>
      </p:sp>
      <p:graphicFrame>
        <p:nvGraphicFramePr>
          <p:cNvPr id="181" name="Google Shape;181;p21"/>
          <p:cNvGraphicFramePr/>
          <p:nvPr/>
        </p:nvGraphicFramePr>
        <p:xfrm>
          <a:off x="13" y="365275"/>
          <a:ext cx="3000000" cy="3000000"/>
        </p:xfrm>
        <a:graphic>
          <a:graphicData uri="http://schemas.openxmlformats.org/drawingml/2006/table">
            <a:tbl>
              <a:tblPr>
                <a:noFill/>
                <a:tableStyleId>{9CE641B7-CA85-4E4D-836A-112C138716B4}</a:tableStyleId>
              </a:tblPr>
              <a:tblGrid>
                <a:gridCol w="1125150"/>
                <a:gridCol w="1268800"/>
                <a:gridCol w="1268800"/>
                <a:gridCol w="1543650"/>
                <a:gridCol w="1312525"/>
                <a:gridCol w="1312525"/>
                <a:gridCol w="1312525"/>
              </a:tblGrid>
              <a:tr h="214600">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Antecedentes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chemeClr val="dk1"/>
                          </a:solidFill>
                          <a:latin typeface="Times New Roman"/>
                          <a:ea typeface="Times New Roman"/>
                          <a:cs typeface="Times New Roman"/>
                          <a:sym typeface="Times New Roman"/>
                        </a:rPr>
                        <a:t>Hipótesis</a:t>
                      </a:r>
                      <a:endParaRPr sz="1200">
                        <a:solidFill>
                          <a:schemeClr val="dk1"/>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Objetivo</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sz="1200">
                          <a:solidFill>
                            <a:srgbClr val="999999"/>
                          </a:solidFill>
                          <a:latin typeface="Times New Roman"/>
                          <a:ea typeface="Times New Roman"/>
                          <a:cs typeface="Times New Roman"/>
                          <a:sym typeface="Times New Roman"/>
                        </a:rPr>
                        <a:t>Metodología</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Resultados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limitaciones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s" sz="1200">
                          <a:solidFill>
                            <a:srgbClr val="999999"/>
                          </a:solidFill>
                          <a:latin typeface="Times New Roman"/>
                          <a:ea typeface="Times New Roman"/>
                          <a:cs typeface="Times New Roman"/>
                          <a:sym typeface="Times New Roman"/>
                        </a:rPr>
                        <a:t>Conclusiones</a:t>
                      </a:r>
                      <a:endParaRPr sz="1200">
                        <a:solidFill>
                          <a:srgbClr val="999999"/>
                        </a:solidFill>
                        <a:latin typeface="Times New Roman"/>
                        <a:ea typeface="Times New Roman"/>
                        <a:cs typeface="Times New Roman"/>
                        <a:sym typeface="Times New Roman"/>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182" name="Google Shape;182;p21"/>
          <p:cNvSpPr txBox="1"/>
          <p:nvPr/>
        </p:nvSpPr>
        <p:spPr>
          <a:xfrm>
            <a:off x="5426125" y="34675"/>
            <a:ext cx="3551700" cy="33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s" sz="1200">
                <a:solidFill>
                  <a:srgbClr val="9E9E9E"/>
                </a:solidFill>
                <a:latin typeface="Times New Roman"/>
                <a:ea typeface="Times New Roman"/>
                <a:cs typeface="Times New Roman"/>
                <a:sym typeface="Times New Roman"/>
              </a:rPr>
              <a:t>MCBCI - Seminario de tesis l</a:t>
            </a:r>
            <a:r>
              <a:rPr lang="es" sz="1200">
                <a:solidFill>
                  <a:srgbClr val="9E9E9E"/>
                </a:solidFill>
              </a:rPr>
              <a:t> </a:t>
            </a:r>
            <a:endParaRPr sz="1200">
              <a:solidFill>
                <a:srgbClr val="9E9E9E"/>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